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1"/>
  </p:notesMasterIdLst>
  <p:sldIdLst>
    <p:sldId id="256" r:id="rId2"/>
    <p:sldId id="257" r:id="rId3"/>
    <p:sldId id="258" r:id="rId4"/>
    <p:sldId id="259" r:id="rId5"/>
    <p:sldId id="260" r:id="rId6"/>
    <p:sldId id="261" r:id="rId7"/>
    <p:sldId id="262" r:id="rId8"/>
    <p:sldId id="263" r:id="rId9"/>
    <p:sldId id="278" r:id="rId10"/>
    <p:sldId id="264" r:id="rId11"/>
    <p:sldId id="279" r:id="rId12"/>
    <p:sldId id="265" r:id="rId13"/>
    <p:sldId id="280" r:id="rId14"/>
    <p:sldId id="281" r:id="rId15"/>
    <p:sldId id="285" r:id="rId16"/>
    <p:sldId id="282" r:id="rId17"/>
    <p:sldId id="266" r:id="rId18"/>
    <p:sldId id="267" r:id="rId19"/>
    <p:sldId id="268" r:id="rId20"/>
    <p:sldId id="269" r:id="rId21"/>
    <p:sldId id="270" r:id="rId22"/>
    <p:sldId id="283" r:id="rId23"/>
    <p:sldId id="271" r:id="rId24"/>
    <p:sldId id="272" r:id="rId25"/>
    <p:sldId id="273" r:id="rId26"/>
    <p:sldId id="274" r:id="rId27"/>
    <p:sldId id="275" r:id="rId28"/>
    <p:sldId id="276" r:id="rId29"/>
    <p:sldId id="284" r:id="rId30"/>
  </p:sldIdLst>
  <p:sldSz cx="9144000" cy="5143500" type="screen16x9"/>
  <p:notesSz cx="6858000" cy="9144000"/>
  <p:embeddedFontLst>
    <p:embeddedFont>
      <p:font typeface="Roboto" panose="02000000000000000000" pitchFamily="2" charset="0"/>
      <p:regular r:id="rId32"/>
      <p:bold r:id="rId33"/>
      <p:italic r:id="rId34"/>
      <p:boldItalic r:id="rId35"/>
    </p:embeddedFont>
    <p:embeddedFont>
      <p:font typeface="Roboto Black" panose="02000000000000000000" pitchFamily="2" charset="0"/>
      <p:bold r:id="rId36"/>
      <p:boldItalic r:id="rId37"/>
    </p:embeddedFont>
    <p:embeddedFont>
      <p:font typeface="Roboto Light" panose="02000000000000000000" pitchFamily="2" charset="0"/>
      <p:regular r:id="rId38"/>
      <p:bold r:id="rId39"/>
      <p:italic r:id="rId40"/>
      <p:boldItalic r:id="rId41"/>
    </p:embeddedFont>
    <p:embeddedFont>
      <p:font typeface="Roboto Medium" panose="02000000000000000000" pitchFamily="2" charset="0"/>
      <p:regular r:id="rId42"/>
      <p:bold r:id="rId43"/>
      <p:italic r:id="rId44"/>
      <p:boldItalic r:id="rId45"/>
    </p:embeddedFont>
    <p:embeddedFont>
      <p:font typeface="Roboto Thin"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70C0"/>
    <a:srgbClr val="3D85C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9348DB-6CB3-44D3-A351-A819D6AC5275}" v="19" dt="2022-05-07T20:14:59.344"/>
  </p1510:revLst>
</p1510:revInfo>
</file>

<file path=ppt/tableStyles.xml><?xml version="1.0" encoding="utf-8"?>
<a:tblStyleLst xmlns:a="http://schemas.openxmlformats.org/drawingml/2006/main" def="{D84A0BF8-731E-4394-AB81-B9DB32C37F83}">
  <a:tblStyle styleId="{D84A0BF8-731E-4394-AB81-B9DB32C37F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ter Headapohl" userId="b0f24f1edd2123c7" providerId="LiveId" clId="{C19348DB-6CB3-44D3-A351-A819D6AC5275}"/>
    <pc:docChg chg="undo custSel addSld modSld sldOrd">
      <pc:chgData name="Hunter Headapohl" userId="b0f24f1edd2123c7" providerId="LiveId" clId="{C19348DB-6CB3-44D3-A351-A819D6AC5275}" dt="2022-05-15T16:46:40.555" v="854" actId="20577"/>
      <pc:docMkLst>
        <pc:docMk/>
      </pc:docMkLst>
      <pc:sldChg chg="modSp mod">
        <pc:chgData name="Hunter Headapohl" userId="b0f24f1edd2123c7" providerId="LiveId" clId="{C19348DB-6CB3-44D3-A351-A819D6AC5275}" dt="2022-05-07T20:23:00.190" v="787" actId="20577"/>
        <pc:sldMkLst>
          <pc:docMk/>
          <pc:sldMk cId="0" sldId="259"/>
        </pc:sldMkLst>
        <pc:spChg chg="mod">
          <ac:chgData name="Hunter Headapohl" userId="b0f24f1edd2123c7" providerId="LiveId" clId="{C19348DB-6CB3-44D3-A351-A819D6AC5275}" dt="2022-05-07T20:23:00.190" v="787" actId="20577"/>
          <ac:spMkLst>
            <pc:docMk/>
            <pc:sldMk cId="0" sldId="259"/>
            <ac:spMk id="1058" creationId="{00000000-0000-0000-0000-000000000000}"/>
          </ac:spMkLst>
        </pc:spChg>
      </pc:sldChg>
      <pc:sldChg chg="modSp mod">
        <pc:chgData name="Hunter Headapohl" userId="b0f24f1edd2123c7" providerId="LiveId" clId="{C19348DB-6CB3-44D3-A351-A819D6AC5275}" dt="2022-05-07T20:23:26.722" v="812" actId="20577"/>
        <pc:sldMkLst>
          <pc:docMk/>
          <pc:sldMk cId="0" sldId="261"/>
        </pc:sldMkLst>
        <pc:graphicFrameChg chg="modGraphic">
          <ac:chgData name="Hunter Headapohl" userId="b0f24f1edd2123c7" providerId="LiveId" clId="{C19348DB-6CB3-44D3-A351-A819D6AC5275}" dt="2022-05-07T20:23:26.722" v="812" actId="20577"/>
          <ac:graphicFrameMkLst>
            <pc:docMk/>
            <pc:sldMk cId="0" sldId="261"/>
            <ac:graphicFrameMk id="1076" creationId="{00000000-0000-0000-0000-000000000000}"/>
          </ac:graphicFrameMkLst>
        </pc:graphicFrameChg>
      </pc:sldChg>
      <pc:sldChg chg="modSp mod">
        <pc:chgData name="Hunter Headapohl" userId="b0f24f1edd2123c7" providerId="LiveId" clId="{C19348DB-6CB3-44D3-A351-A819D6AC5275}" dt="2022-05-07T20:34:23.416" v="813" actId="20577"/>
        <pc:sldMkLst>
          <pc:docMk/>
          <pc:sldMk cId="0" sldId="262"/>
        </pc:sldMkLst>
        <pc:graphicFrameChg chg="modGraphic">
          <ac:chgData name="Hunter Headapohl" userId="b0f24f1edd2123c7" providerId="LiveId" clId="{C19348DB-6CB3-44D3-A351-A819D6AC5275}" dt="2022-05-07T20:34:23.416" v="813" actId="20577"/>
          <ac:graphicFrameMkLst>
            <pc:docMk/>
            <pc:sldMk cId="0" sldId="262"/>
            <ac:graphicFrameMk id="1084" creationId="{00000000-0000-0000-0000-000000000000}"/>
          </ac:graphicFrameMkLst>
        </pc:graphicFrameChg>
      </pc:sldChg>
      <pc:sldChg chg="modSp mod">
        <pc:chgData name="Hunter Headapohl" userId="b0f24f1edd2123c7" providerId="LiveId" clId="{C19348DB-6CB3-44D3-A351-A819D6AC5275}" dt="2022-05-15T16:45:41.465" v="853" actId="20577"/>
        <pc:sldMkLst>
          <pc:docMk/>
          <pc:sldMk cId="0" sldId="265"/>
        </pc:sldMkLst>
        <pc:spChg chg="mod">
          <ac:chgData name="Hunter Headapohl" userId="b0f24f1edd2123c7" providerId="LiveId" clId="{C19348DB-6CB3-44D3-A351-A819D6AC5275}" dt="2022-05-15T16:45:41.465" v="853" actId="20577"/>
          <ac:spMkLst>
            <pc:docMk/>
            <pc:sldMk cId="0" sldId="265"/>
            <ac:spMk id="1134" creationId="{00000000-0000-0000-0000-000000000000}"/>
          </ac:spMkLst>
        </pc:spChg>
      </pc:sldChg>
      <pc:sldChg chg="modSp mod">
        <pc:chgData name="Hunter Headapohl" userId="b0f24f1edd2123c7" providerId="LiveId" clId="{C19348DB-6CB3-44D3-A351-A819D6AC5275}" dt="2022-05-15T16:46:40.555" v="854" actId="20577"/>
        <pc:sldMkLst>
          <pc:docMk/>
          <pc:sldMk cId="0" sldId="267"/>
        </pc:sldMkLst>
        <pc:spChg chg="mod">
          <ac:chgData name="Hunter Headapohl" userId="b0f24f1edd2123c7" providerId="LiveId" clId="{C19348DB-6CB3-44D3-A351-A819D6AC5275}" dt="2022-05-15T16:46:40.555" v="854" actId="20577"/>
          <ac:spMkLst>
            <pc:docMk/>
            <pc:sldMk cId="0" sldId="267"/>
            <ac:spMk id="1163" creationId="{00000000-0000-0000-0000-000000000000}"/>
          </ac:spMkLst>
        </pc:spChg>
      </pc:sldChg>
      <pc:sldChg chg="modSp mod">
        <pc:chgData name="Hunter Headapohl" userId="b0f24f1edd2123c7" providerId="LiveId" clId="{C19348DB-6CB3-44D3-A351-A819D6AC5275}" dt="2022-05-07T21:07:22.828" v="835" actId="20577"/>
        <pc:sldMkLst>
          <pc:docMk/>
          <pc:sldMk cId="0" sldId="268"/>
        </pc:sldMkLst>
        <pc:spChg chg="mod">
          <ac:chgData name="Hunter Headapohl" userId="b0f24f1edd2123c7" providerId="LiveId" clId="{C19348DB-6CB3-44D3-A351-A819D6AC5275}" dt="2022-05-07T21:07:22.828" v="835" actId="20577"/>
          <ac:spMkLst>
            <pc:docMk/>
            <pc:sldMk cId="0" sldId="268"/>
            <ac:spMk id="1173" creationId="{00000000-0000-0000-0000-000000000000}"/>
          </ac:spMkLst>
        </pc:spChg>
      </pc:sldChg>
      <pc:sldChg chg="modSp mod">
        <pc:chgData name="Hunter Headapohl" userId="b0f24f1edd2123c7" providerId="LiveId" clId="{C19348DB-6CB3-44D3-A351-A819D6AC5275}" dt="2022-05-07T21:07:19.898" v="834" actId="20577"/>
        <pc:sldMkLst>
          <pc:docMk/>
          <pc:sldMk cId="0" sldId="269"/>
        </pc:sldMkLst>
        <pc:spChg chg="mod">
          <ac:chgData name="Hunter Headapohl" userId="b0f24f1edd2123c7" providerId="LiveId" clId="{C19348DB-6CB3-44D3-A351-A819D6AC5275}" dt="2022-05-07T21:07:19.898" v="834" actId="20577"/>
          <ac:spMkLst>
            <pc:docMk/>
            <pc:sldMk cId="0" sldId="269"/>
            <ac:spMk id="1183" creationId="{00000000-0000-0000-0000-000000000000}"/>
          </ac:spMkLst>
        </pc:spChg>
      </pc:sldChg>
      <pc:sldChg chg="modSp mod">
        <pc:chgData name="Hunter Headapohl" userId="b0f24f1edd2123c7" providerId="LiveId" clId="{C19348DB-6CB3-44D3-A351-A819D6AC5275}" dt="2022-05-07T21:07:14.121" v="832" actId="20577"/>
        <pc:sldMkLst>
          <pc:docMk/>
          <pc:sldMk cId="0" sldId="270"/>
        </pc:sldMkLst>
        <pc:spChg chg="mod">
          <ac:chgData name="Hunter Headapohl" userId="b0f24f1edd2123c7" providerId="LiveId" clId="{C19348DB-6CB3-44D3-A351-A819D6AC5275}" dt="2022-05-07T21:07:14.121" v="832" actId="20577"/>
          <ac:spMkLst>
            <pc:docMk/>
            <pc:sldMk cId="0" sldId="270"/>
            <ac:spMk id="1193" creationId="{00000000-0000-0000-0000-000000000000}"/>
          </ac:spMkLst>
        </pc:spChg>
      </pc:sldChg>
      <pc:sldChg chg="addSp delSp modSp mod setBg">
        <pc:chgData name="Hunter Headapohl" userId="b0f24f1edd2123c7" providerId="LiveId" clId="{C19348DB-6CB3-44D3-A351-A819D6AC5275}" dt="2022-05-07T21:07:02.386" v="828" actId="20577"/>
        <pc:sldMkLst>
          <pc:docMk/>
          <pc:sldMk cId="0" sldId="272"/>
        </pc:sldMkLst>
        <pc:spChg chg="mod">
          <ac:chgData name="Hunter Headapohl" userId="b0f24f1edd2123c7" providerId="LiveId" clId="{C19348DB-6CB3-44D3-A351-A819D6AC5275}" dt="2022-05-07T21:07:02.386" v="828" actId="20577"/>
          <ac:spMkLst>
            <pc:docMk/>
            <pc:sldMk cId="0" sldId="272"/>
            <ac:spMk id="1208" creationId="{00000000-0000-0000-0000-000000000000}"/>
          </ac:spMkLst>
        </pc:spChg>
        <pc:spChg chg="mod">
          <ac:chgData name="Hunter Headapohl" userId="b0f24f1edd2123c7" providerId="LiveId" clId="{C19348DB-6CB3-44D3-A351-A819D6AC5275}" dt="2022-05-07T20:52:04.203" v="821" actId="20577"/>
          <ac:spMkLst>
            <pc:docMk/>
            <pc:sldMk cId="0" sldId="272"/>
            <ac:spMk id="1209" creationId="{00000000-0000-0000-0000-000000000000}"/>
          </ac:spMkLst>
        </pc:spChg>
        <pc:picChg chg="add del mod ord">
          <ac:chgData name="Hunter Headapohl" userId="b0f24f1edd2123c7" providerId="LiveId" clId="{C19348DB-6CB3-44D3-A351-A819D6AC5275}" dt="2022-05-07T20:13:13.674" v="739" actId="478"/>
          <ac:picMkLst>
            <pc:docMk/>
            <pc:sldMk cId="0" sldId="272"/>
            <ac:picMk id="3" creationId="{5AF204C3-3520-0155-C61A-163ADF1D13A4}"/>
          </ac:picMkLst>
        </pc:picChg>
        <pc:picChg chg="add del mod ord">
          <ac:chgData name="Hunter Headapohl" userId="b0f24f1edd2123c7" providerId="LiveId" clId="{C19348DB-6CB3-44D3-A351-A819D6AC5275}" dt="2022-05-07T20:02:28.171" v="2" actId="478"/>
          <ac:picMkLst>
            <pc:docMk/>
            <pc:sldMk cId="0" sldId="272"/>
            <ac:picMk id="6" creationId="{DE2C2771-10BC-4583-FA27-10903A6526BF}"/>
          </ac:picMkLst>
        </pc:picChg>
      </pc:sldChg>
      <pc:sldChg chg="modSp mod">
        <pc:chgData name="Hunter Headapohl" userId="b0f24f1edd2123c7" providerId="LiveId" clId="{C19348DB-6CB3-44D3-A351-A819D6AC5275}" dt="2022-05-07T20:52:24.163" v="826" actId="113"/>
        <pc:sldMkLst>
          <pc:docMk/>
          <pc:sldMk cId="0" sldId="273"/>
        </pc:sldMkLst>
        <pc:spChg chg="mod">
          <ac:chgData name="Hunter Headapohl" userId="b0f24f1edd2123c7" providerId="LiveId" clId="{C19348DB-6CB3-44D3-A351-A819D6AC5275}" dt="2022-05-07T20:52:24.163" v="826" actId="113"/>
          <ac:spMkLst>
            <pc:docMk/>
            <pc:sldMk cId="0" sldId="273"/>
            <ac:spMk id="1217" creationId="{00000000-0000-0000-0000-000000000000}"/>
          </ac:spMkLst>
        </pc:spChg>
      </pc:sldChg>
      <pc:sldChg chg="modSp mod">
        <pc:chgData name="Hunter Headapohl" userId="b0f24f1edd2123c7" providerId="LiveId" clId="{C19348DB-6CB3-44D3-A351-A819D6AC5275}" dt="2022-05-07T20:52:55.323" v="827" actId="113"/>
        <pc:sldMkLst>
          <pc:docMk/>
          <pc:sldMk cId="0" sldId="276"/>
        </pc:sldMkLst>
        <pc:spChg chg="mod">
          <ac:chgData name="Hunter Headapohl" userId="b0f24f1edd2123c7" providerId="LiveId" clId="{C19348DB-6CB3-44D3-A351-A819D6AC5275}" dt="2022-05-07T20:52:55.323" v="827" actId="113"/>
          <ac:spMkLst>
            <pc:docMk/>
            <pc:sldMk cId="0" sldId="276"/>
            <ac:spMk id="1241" creationId="{00000000-0000-0000-0000-000000000000}"/>
          </ac:spMkLst>
        </pc:spChg>
      </pc:sldChg>
      <pc:sldChg chg="modSp mod">
        <pc:chgData name="Hunter Headapohl" userId="b0f24f1edd2123c7" providerId="LiveId" clId="{C19348DB-6CB3-44D3-A351-A819D6AC5275}" dt="2022-05-07T21:07:47.621" v="840" actId="20577"/>
        <pc:sldMkLst>
          <pc:docMk/>
          <pc:sldMk cId="4184587394" sldId="281"/>
        </pc:sldMkLst>
        <pc:spChg chg="mod">
          <ac:chgData name="Hunter Headapohl" userId="b0f24f1edd2123c7" providerId="LiveId" clId="{C19348DB-6CB3-44D3-A351-A819D6AC5275}" dt="2022-05-07T21:07:47.621" v="840" actId="20577"/>
          <ac:spMkLst>
            <pc:docMk/>
            <pc:sldMk cId="4184587394" sldId="281"/>
            <ac:spMk id="1142" creationId="{00000000-0000-0000-0000-000000000000}"/>
          </ac:spMkLst>
        </pc:spChg>
      </pc:sldChg>
      <pc:sldChg chg="addSp modSp mod">
        <pc:chgData name="Hunter Headapohl" userId="b0f24f1edd2123c7" providerId="LiveId" clId="{C19348DB-6CB3-44D3-A351-A819D6AC5275}" dt="2022-05-07T20:11:37.468" v="729" actId="20577"/>
        <pc:sldMkLst>
          <pc:docMk/>
          <pc:sldMk cId="2233888364" sldId="282"/>
        </pc:sldMkLst>
        <pc:spChg chg="add mod">
          <ac:chgData name="Hunter Headapohl" userId="b0f24f1edd2123c7" providerId="LiveId" clId="{C19348DB-6CB3-44D3-A351-A819D6AC5275}" dt="2022-05-07T20:03:24.423" v="11" actId="1076"/>
          <ac:spMkLst>
            <pc:docMk/>
            <pc:sldMk cId="2233888364" sldId="282"/>
            <ac:spMk id="2" creationId="{34855552-3E6A-2BB3-D433-59F2580CEE27}"/>
          </ac:spMkLst>
        </pc:spChg>
        <pc:spChg chg="mod">
          <ac:chgData name="Hunter Headapohl" userId="b0f24f1edd2123c7" providerId="LiveId" clId="{C19348DB-6CB3-44D3-A351-A819D6AC5275}" dt="2022-05-07T20:03:41.344" v="19" actId="20577"/>
          <ac:spMkLst>
            <pc:docMk/>
            <pc:sldMk cId="2233888364" sldId="282"/>
            <ac:spMk id="21" creationId="{1A2361A0-D050-DFC0-86CD-820E4EC17C4B}"/>
          </ac:spMkLst>
        </pc:spChg>
        <pc:spChg chg="add mod">
          <ac:chgData name="Hunter Headapohl" userId="b0f24f1edd2123c7" providerId="LiveId" clId="{C19348DB-6CB3-44D3-A351-A819D6AC5275}" dt="2022-05-07T20:03:35.848" v="16" actId="1076"/>
          <ac:spMkLst>
            <pc:docMk/>
            <pc:sldMk cId="2233888364" sldId="282"/>
            <ac:spMk id="25" creationId="{916BF5F1-67E1-1419-565F-466BD340CC6A}"/>
          </ac:spMkLst>
        </pc:spChg>
        <pc:spChg chg="add mod">
          <ac:chgData name="Hunter Headapohl" userId="b0f24f1edd2123c7" providerId="LiveId" clId="{C19348DB-6CB3-44D3-A351-A819D6AC5275}" dt="2022-05-07T20:03:37.401" v="17"/>
          <ac:spMkLst>
            <pc:docMk/>
            <pc:sldMk cId="2233888364" sldId="282"/>
            <ac:spMk id="26" creationId="{129C2373-078E-936D-ECB5-7B5EDD3A5D9E}"/>
          </ac:spMkLst>
        </pc:spChg>
        <pc:spChg chg="add mod">
          <ac:chgData name="Hunter Headapohl" userId="b0f24f1edd2123c7" providerId="LiveId" clId="{C19348DB-6CB3-44D3-A351-A819D6AC5275}" dt="2022-05-07T20:03:53.491" v="22" actId="14100"/>
          <ac:spMkLst>
            <pc:docMk/>
            <pc:sldMk cId="2233888364" sldId="282"/>
            <ac:spMk id="27" creationId="{EF8C84B5-F2CA-4520-AB30-E9555C1B2510}"/>
          </ac:spMkLst>
        </pc:spChg>
        <pc:spChg chg="mod">
          <ac:chgData name="Hunter Headapohl" userId="b0f24f1edd2123c7" providerId="LiveId" clId="{C19348DB-6CB3-44D3-A351-A819D6AC5275}" dt="2022-05-07T20:11:37.468" v="729" actId="20577"/>
          <ac:spMkLst>
            <pc:docMk/>
            <pc:sldMk cId="2233888364" sldId="282"/>
            <ac:spMk id="1142" creationId="{00000000-0000-0000-0000-000000000000}"/>
          </ac:spMkLst>
        </pc:spChg>
        <pc:grpChg chg="mod">
          <ac:chgData name="Hunter Headapohl" userId="b0f24f1edd2123c7" providerId="LiveId" clId="{C19348DB-6CB3-44D3-A351-A819D6AC5275}" dt="2022-05-07T20:03:28.364" v="14" actId="1035"/>
          <ac:grpSpMkLst>
            <pc:docMk/>
            <pc:sldMk cId="2233888364" sldId="282"/>
            <ac:grpSpMk id="1138" creationId="{00000000-0000-0000-0000-000000000000}"/>
          </ac:grpSpMkLst>
        </pc:grpChg>
        <pc:picChg chg="add mod">
          <ac:chgData name="Hunter Headapohl" userId="b0f24f1edd2123c7" providerId="LiveId" clId="{C19348DB-6CB3-44D3-A351-A819D6AC5275}" dt="2022-05-07T20:04:44.624" v="27" actId="1076"/>
          <ac:picMkLst>
            <pc:docMk/>
            <pc:sldMk cId="2233888364" sldId="282"/>
            <ac:picMk id="4" creationId="{2B461C50-FB40-8572-5016-A91D902F8093}"/>
          </ac:picMkLst>
        </pc:picChg>
      </pc:sldChg>
      <pc:sldChg chg="modSp mod">
        <pc:chgData name="Hunter Headapohl" userId="b0f24f1edd2123c7" providerId="LiveId" clId="{C19348DB-6CB3-44D3-A351-A819D6AC5275}" dt="2022-05-07T21:07:08.891" v="830" actId="20577"/>
        <pc:sldMkLst>
          <pc:docMk/>
          <pc:sldMk cId="2854696916" sldId="283"/>
        </pc:sldMkLst>
        <pc:spChg chg="mod">
          <ac:chgData name="Hunter Headapohl" userId="b0f24f1edd2123c7" providerId="LiveId" clId="{C19348DB-6CB3-44D3-A351-A819D6AC5275}" dt="2022-05-07T21:07:08.891" v="830" actId="20577"/>
          <ac:spMkLst>
            <pc:docMk/>
            <pc:sldMk cId="2854696916" sldId="283"/>
            <ac:spMk id="1193" creationId="{00000000-0000-0000-0000-000000000000}"/>
          </ac:spMkLst>
        </pc:spChg>
      </pc:sldChg>
      <pc:sldChg chg="addSp delSp modSp mod">
        <pc:chgData name="Hunter Headapohl" userId="b0f24f1edd2123c7" providerId="LiveId" clId="{C19348DB-6CB3-44D3-A351-A819D6AC5275}" dt="2022-05-07T20:15:19.043" v="769" actId="1076"/>
        <pc:sldMkLst>
          <pc:docMk/>
          <pc:sldMk cId="3808218426" sldId="284"/>
        </pc:sldMkLst>
        <pc:grpChg chg="add del">
          <ac:chgData name="Hunter Headapohl" userId="b0f24f1edd2123c7" providerId="LiveId" clId="{C19348DB-6CB3-44D3-A351-A819D6AC5275}" dt="2022-05-07T20:13:53.430" v="746" actId="478"/>
          <ac:grpSpMkLst>
            <pc:docMk/>
            <pc:sldMk cId="3808218426" sldId="284"/>
            <ac:grpSpMk id="1135" creationId="{00000000-0000-0000-0000-000000000000}"/>
          </ac:grpSpMkLst>
        </pc:grpChg>
        <pc:grpChg chg="del mod">
          <ac:chgData name="Hunter Headapohl" userId="b0f24f1edd2123c7" providerId="LiveId" clId="{C19348DB-6CB3-44D3-A351-A819D6AC5275}" dt="2022-05-07T20:14:38.781" v="759" actId="478"/>
          <ac:grpSpMkLst>
            <pc:docMk/>
            <pc:sldMk cId="3808218426" sldId="284"/>
            <ac:grpSpMk id="1138" creationId="{00000000-0000-0000-0000-000000000000}"/>
          </ac:grpSpMkLst>
        </pc:grpChg>
        <pc:grpChg chg="del">
          <ac:chgData name="Hunter Headapohl" userId="b0f24f1edd2123c7" providerId="LiveId" clId="{C19348DB-6CB3-44D3-A351-A819D6AC5275}" dt="2022-05-07T20:15:07.207" v="763" actId="478"/>
          <ac:grpSpMkLst>
            <pc:docMk/>
            <pc:sldMk cId="3808218426" sldId="284"/>
            <ac:grpSpMk id="1143" creationId="{00000000-0000-0000-0000-000000000000}"/>
          </ac:grpSpMkLst>
        </pc:grpChg>
        <pc:picChg chg="add mod">
          <ac:chgData name="Hunter Headapohl" userId="b0f24f1edd2123c7" providerId="LiveId" clId="{C19348DB-6CB3-44D3-A351-A819D6AC5275}" dt="2022-05-07T20:14:00.959" v="749" actId="1076"/>
          <ac:picMkLst>
            <pc:docMk/>
            <pc:sldMk cId="3808218426" sldId="284"/>
            <ac:picMk id="4" creationId="{A52EAA54-B21E-D714-7902-6FFB75F44B4E}"/>
          </ac:picMkLst>
        </pc:picChg>
        <pc:picChg chg="add mod">
          <ac:chgData name="Hunter Headapohl" userId="b0f24f1edd2123c7" providerId="LiveId" clId="{C19348DB-6CB3-44D3-A351-A819D6AC5275}" dt="2022-05-07T20:15:19.043" v="769" actId="1076"/>
          <ac:picMkLst>
            <pc:docMk/>
            <pc:sldMk cId="3808218426" sldId="284"/>
            <ac:picMk id="6" creationId="{5519A947-702C-A792-918F-E59952E2B31C}"/>
          </ac:picMkLst>
        </pc:picChg>
        <pc:picChg chg="add mod">
          <ac:chgData name="Hunter Headapohl" userId="b0f24f1edd2123c7" providerId="LiveId" clId="{C19348DB-6CB3-44D3-A351-A819D6AC5275}" dt="2022-05-07T20:15:16.006" v="768" actId="1076"/>
          <ac:picMkLst>
            <pc:docMk/>
            <pc:sldMk cId="3808218426" sldId="284"/>
            <ac:picMk id="8" creationId="{DC642396-BB77-C3BE-A5D3-012952DA8300}"/>
          </ac:picMkLst>
        </pc:picChg>
      </pc:sldChg>
      <pc:sldChg chg="addSp delSp modSp add mod ord">
        <pc:chgData name="Hunter Headapohl" userId="b0f24f1edd2123c7" providerId="LiveId" clId="{C19348DB-6CB3-44D3-A351-A819D6AC5275}" dt="2022-05-07T20:11:11.829" v="726" actId="113"/>
        <pc:sldMkLst>
          <pc:docMk/>
          <pc:sldMk cId="2087367105" sldId="285"/>
        </pc:sldMkLst>
        <pc:spChg chg="mod">
          <ac:chgData name="Hunter Headapohl" userId="b0f24f1edd2123c7" providerId="LiveId" clId="{C19348DB-6CB3-44D3-A351-A819D6AC5275}" dt="2022-05-07T20:07:10.199" v="94" actId="20577"/>
          <ac:spMkLst>
            <pc:docMk/>
            <pc:sldMk cId="2087367105" sldId="285"/>
            <ac:spMk id="2" creationId="{76B750FB-EF75-A735-DED8-5E1414440C14}"/>
          </ac:spMkLst>
        </pc:spChg>
        <pc:spChg chg="add mod">
          <ac:chgData name="Hunter Headapohl" userId="b0f24f1edd2123c7" providerId="LiveId" clId="{C19348DB-6CB3-44D3-A351-A819D6AC5275}" dt="2022-05-07T20:10:05.106" v="676" actId="1076"/>
          <ac:spMkLst>
            <pc:docMk/>
            <pc:sldMk cId="2087367105" sldId="285"/>
            <ac:spMk id="3" creationId="{321A7AD8-D049-FDA3-4BD7-1C4B44617DB6}"/>
          </ac:spMkLst>
        </pc:spChg>
        <pc:spChg chg="del">
          <ac:chgData name="Hunter Headapohl" userId="b0f24f1edd2123c7" providerId="LiveId" clId="{C19348DB-6CB3-44D3-A351-A819D6AC5275}" dt="2022-05-07T20:05:40.887" v="34" actId="478"/>
          <ac:spMkLst>
            <pc:docMk/>
            <pc:sldMk cId="2087367105" sldId="285"/>
            <ac:spMk id="13" creationId="{40887902-B3FA-9D92-CF06-DDE05A468327}"/>
          </ac:spMkLst>
        </pc:spChg>
        <pc:spChg chg="del">
          <ac:chgData name="Hunter Headapohl" userId="b0f24f1edd2123c7" providerId="LiveId" clId="{C19348DB-6CB3-44D3-A351-A819D6AC5275}" dt="2022-05-07T20:05:39.601" v="33" actId="478"/>
          <ac:spMkLst>
            <pc:docMk/>
            <pc:sldMk cId="2087367105" sldId="285"/>
            <ac:spMk id="14" creationId="{FBA2D760-6B16-859B-D064-0CF34EE85D90}"/>
          </ac:spMkLst>
        </pc:spChg>
        <pc:spChg chg="mod">
          <ac:chgData name="Hunter Headapohl" userId="b0f24f1edd2123c7" providerId="LiveId" clId="{C19348DB-6CB3-44D3-A351-A819D6AC5275}" dt="2022-05-07T20:06:47.116" v="47" actId="14100"/>
          <ac:spMkLst>
            <pc:docMk/>
            <pc:sldMk cId="2087367105" sldId="285"/>
            <ac:spMk id="18" creationId="{251E7CE1-1065-C698-39E3-F39D9FBA4954}"/>
          </ac:spMkLst>
        </pc:spChg>
        <pc:spChg chg="mod">
          <ac:chgData name="Hunter Headapohl" userId="b0f24f1edd2123c7" providerId="LiveId" clId="{C19348DB-6CB3-44D3-A351-A819D6AC5275}" dt="2022-05-07T20:11:11.829" v="726" actId="113"/>
          <ac:spMkLst>
            <pc:docMk/>
            <pc:sldMk cId="2087367105" sldId="285"/>
            <ac:spMk id="19" creationId="{A5A2FFFD-1843-53FE-CF03-A04A3ED1D103}"/>
          </ac:spMkLst>
        </pc:spChg>
        <pc:grpChg chg="del">
          <ac:chgData name="Hunter Headapohl" userId="b0f24f1edd2123c7" providerId="LiveId" clId="{C19348DB-6CB3-44D3-A351-A819D6AC5275}" dt="2022-05-07T20:05:38.123" v="32" actId="478"/>
          <ac:grpSpMkLst>
            <pc:docMk/>
            <pc:sldMk cId="2087367105" sldId="285"/>
            <ac:grpSpMk id="10" creationId="{A18A0AD2-BD46-28C2-3379-2A81716EBC03}"/>
          </ac:grpSpMkLst>
        </pc:grpChg>
        <pc:grpChg chg="mod">
          <ac:chgData name="Hunter Headapohl" userId="b0f24f1edd2123c7" providerId="LiveId" clId="{C19348DB-6CB3-44D3-A351-A819D6AC5275}" dt="2022-05-07T20:06:42.265" v="46" actId="1076"/>
          <ac:grpSpMkLst>
            <pc:docMk/>
            <pc:sldMk cId="2087367105" sldId="285"/>
            <ac:grpSpMk id="15" creationId="{14E8ED8C-E146-5503-2F88-929E2A6DC087}"/>
          </ac:grpSpMkLst>
        </pc:grpChg>
        <pc:picChg chg="del">
          <ac:chgData name="Hunter Headapohl" userId="b0f24f1edd2123c7" providerId="LiveId" clId="{C19348DB-6CB3-44D3-A351-A819D6AC5275}" dt="2022-05-07T20:05:32.769" v="31" actId="478"/>
          <ac:picMkLst>
            <pc:docMk/>
            <pc:sldMk cId="2087367105" sldId="285"/>
            <ac:picMk id="7" creationId="{3E16B7E7-9C94-EBBA-ABD1-BAC1ED599218}"/>
          </ac:picMkLst>
        </pc:picChg>
        <pc:picChg chg="add mod">
          <ac:chgData name="Hunter Headapohl" userId="b0f24f1edd2123c7" providerId="LiveId" clId="{C19348DB-6CB3-44D3-A351-A819D6AC5275}" dt="2022-05-07T20:06:03.793" v="41" actId="1076"/>
          <ac:picMkLst>
            <pc:docMk/>
            <pc:sldMk cId="2087367105" sldId="285"/>
            <ac:picMk id="11266" creationId="{224A8197-CBB8-921E-F71D-D16B19D2CD1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360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428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85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106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03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966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9" r:id="rId5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 Hunter Headapohl</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Brute Force Vulnerability</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lvl="0" algn="l" rtl="0">
              <a:lnSpc>
                <a:spcPct val="115000"/>
              </a:lnSpc>
              <a:spcBef>
                <a:spcPts val="0"/>
              </a:spcBef>
              <a:spcAft>
                <a:spcPts val="0"/>
              </a:spcAft>
            </a:pPr>
            <a:r>
              <a:rPr lang="en-US" sz="1200" dirty="0">
                <a:latin typeface="Roboto"/>
                <a:ea typeface="Roboto"/>
                <a:cs typeface="Roboto"/>
                <a:sym typeface="Roboto"/>
              </a:rPr>
              <a:t>Exploitation was achieved using Kali’s built-in brute forcing tool, </a:t>
            </a:r>
            <a:r>
              <a:rPr lang="en-US" sz="1200" b="1" dirty="0">
                <a:latin typeface="Roboto"/>
                <a:ea typeface="Roboto"/>
                <a:cs typeface="Roboto"/>
                <a:sym typeface="Roboto"/>
              </a:rPr>
              <a:t>Hydra</a:t>
            </a:r>
            <a:r>
              <a:rPr lang="en-US" sz="1200" dirty="0">
                <a:latin typeface="Roboto"/>
                <a:ea typeface="Roboto"/>
                <a:cs typeface="Roboto"/>
                <a:sym typeface="Roboto"/>
              </a:rPr>
              <a:t>, as well as the </a:t>
            </a:r>
            <a:r>
              <a:rPr lang="en-US" sz="1200" b="1" dirty="0" err="1">
                <a:latin typeface="Roboto"/>
                <a:ea typeface="Roboto"/>
                <a:cs typeface="Roboto"/>
                <a:sym typeface="Roboto"/>
              </a:rPr>
              <a:t>Rockyou</a:t>
            </a:r>
            <a:r>
              <a:rPr lang="en-US" sz="1200" dirty="0">
                <a:latin typeface="Roboto"/>
                <a:ea typeface="Roboto"/>
                <a:cs typeface="Roboto"/>
                <a:sym typeface="Roboto"/>
              </a:rPr>
              <a:t> wordlist. Hydra works by trying thousands of username and password combinations.</a:t>
            </a: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Method</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Since the credentials prompt specifies “For ashton’s eyes only”, we can infer that the username is “ashton”. We attack this directory using Hydra from the Kali machine by running:</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US" sz="1050" b="1" dirty="0">
                <a:latin typeface="Roboto"/>
                <a:ea typeface="Roboto"/>
                <a:cs typeface="Roboto"/>
                <a:sym typeface="Roboto"/>
              </a:rPr>
              <a:t>hydra -l </a:t>
            </a:r>
            <a:r>
              <a:rPr lang="en-US" sz="1050" b="1" dirty="0" err="1">
                <a:latin typeface="Roboto"/>
                <a:ea typeface="Roboto"/>
                <a:cs typeface="Roboto"/>
                <a:sym typeface="Roboto"/>
              </a:rPr>
              <a:t>ashton</a:t>
            </a:r>
            <a:r>
              <a:rPr lang="en-US" sz="1050" b="1" dirty="0">
                <a:latin typeface="Roboto"/>
                <a:ea typeface="Roboto"/>
                <a:cs typeface="Roboto"/>
                <a:sym typeface="Roboto"/>
              </a:rPr>
              <a:t> -P /</a:t>
            </a:r>
            <a:r>
              <a:rPr lang="en-US" sz="1050" b="1" dirty="0" err="1">
                <a:latin typeface="Roboto"/>
                <a:ea typeface="Roboto"/>
                <a:cs typeface="Roboto"/>
                <a:sym typeface="Roboto"/>
              </a:rPr>
              <a:t>usr</a:t>
            </a:r>
            <a:r>
              <a:rPr lang="en-US" sz="1050" b="1" dirty="0">
                <a:latin typeface="Roboto"/>
                <a:ea typeface="Roboto"/>
                <a:cs typeface="Roboto"/>
                <a:sym typeface="Roboto"/>
              </a:rPr>
              <a:t>/share/wordlists/rockyou.txt -s 80 -f -</a:t>
            </a:r>
            <a:r>
              <a:rPr lang="en-US" sz="1050" b="1" dirty="0" err="1">
                <a:latin typeface="Roboto"/>
                <a:ea typeface="Roboto"/>
                <a:cs typeface="Roboto"/>
                <a:sym typeface="Roboto"/>
              </a:rPr>
              <a:t>vV</a:t>
            </a:r>
            <a:r>
              <a:rPr lang="en-US" sz="1050" b="1" dirty="0">
                <a:latin typeface="Roboto"/>
                <a:ea typeface="Roboto"/>
                <a:cs typeface="Roboto"/>
                <a:sym typeface="Roboto"/>
              </a:rPr>
              <a:t> 192.168.1.105 http-get /</a:t>
            </a:r>
            <a:r>
              <a:rPr lang="en-US" sz="1050" b="1" dirty="0" err="1">
                <a:latin typeface="Roboto"/>
                <a:ea typeface="Roboto"/>
                <a:cs typeface="Roboto"/>
                <a:sym typeface="Roboto"/>
              </a:rPr>
              <a:t>company_folders</a:t>
            </a:r>
            <a:r>
              <a:rPr lang="en-US" sz="1050" b="1" dirty="0">
                <a:latin typeface="Roboto"/>
                <a:ea typeface="Roboto"/>
                <a:cs typeface="Roboto"/>
                <a:sym typeface="Roboto"/>
              </a:rPr>
              <a:t>/</a:t>
            </a:r>
            <a:r>
              <a:rPr lang="en-US" sz="1050" b="1" dirty="0" err="1">
                <a:latin typeface="Roboto"/>
                <a:ea typeface="Roboto"/>
                <a:cs typeface="Roboto"/>
                <a:sym typeface="Roboto"/>
              </a:rPr>
              <a:t>secret_folder</a:t>
            </a:r>
            <a:r>
              <a:rPr lang="en" sz="1050" b="1" dirty="0">
                <a:latin typeface="Roboto"/>
                <a:ea typeface="Roboto"/>
                <a:cs typeface="Roboto"/>
                <a:sym typeface="Roboto"/>
              </a:rPr>
              <a:t> </a:t>
            </a:r>
            <a:endParaRPr sz="1050" b="1"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a:lnSpc>
                <a:spcPct val="115000"/>
              </a:lnSpc>
            </a:pPr>
            <a:r>
              <a:rPr lang="en" sz="1200" b="1" dirty="0">
                <a:latin typeface="Roboto"/>
                <a:ea typeface="Roboto"/>
                <a:sym typeface="Roboto"/>
              </a:rPr>
              <a:t>Outcome</a:t>
            </a:r>
          </a:p>
          <a:p>
            <a:pPr>
              <a:lnSpc>
                <a:spcPct val="115000"/>
              </a:lnSpc>
            </a:pPr>
            <a:r>
              <a:rPr lang="en" sz="1200" dirty="0">
                <a:latin typeface="Roboto"/>
                <a:ea typeface="Roboto"/>
                <a:sym typeface="Roboto"/>
              </a:rPr>
              <a:t>The output of our hydra brute-force attack revealed the credentials combination “</a:t>
            </a:r>
            <a:r>
              <a:rPr lang="en" sz="1200" b="1" dirty="0">
                <a:latin typeface="Roboto"/>
                <a:ea typeface="Roboto"/>
                <a:sym typeface="Roboto"/>
              </a:rPr>
              <a:t>ashton:leopoldo</a:t>
            </a:r>
            <a:r>
              <a:rPr lang="en" sz="1200" dirty="0">
                <a:latin typeface="Roboto"/>
                <a:ea typeface="Roboto"/>
                <a:sym typeface="Roboto"/>
              </a:rPr>
              <a:t>”. When entered into the credentials prompt, we gain access to the secret_folder and the files contained inside.</a:t>
            </a: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2052" name="Picture 4" descr="Hydra Brute-force Attack Security Hacker Password Cracking ...">
            <a:extLst>
              <a:ext uri="{FF2B5EF4-FFF2-40B4-BE49-F238E27FC236}">
                <a16:creationId xmlns:a16="http://schemas.microsoft.com/office/drawing/2014/main" id="{1E768CF6-B42F-5B46-7C01-367CFFF90DE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990553" y="3375685"/>
            <a:ext cx="1891198" cy="1180846"/>
          </a:xfrm>
          <a:prstGeom prst="rect">
            <a:avLst/>
          </a:prstGeom>
          <a:solidFill>
            <a:schemeClr val="bg2">
              <a:lumMod val="60000"/>
              <a:lumOff val="40000"/>
            </a:schemeClr>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8"/>
        <p:cNvGrpSpPr/>
        <p:nvPr/>
      </p:nvGrpSpPr>
      <p:grpSpPr>
        <a:xfrm>
          <a:off x="0" y="0"/>
          <a:ext cx="0" cy="0"/>
          <a:chOff x="0" y="0"/>
          <a:chExt cx="0" cy="0"/>
        </a:xfrm>
      </p:grpSpPr>
      <p:sp>
        <p:nvSpPr>
          <p:cNvPr id="15" name="Google Shape;1120;p62">
            <a:extLst>
              <a:ext uri="{FF2B5EF4-FFF2-40B4-BE49-F238E27FC236}">
                <a16:creationId xmlns:a16="http://schemas.microsoft.com/office/drawing/2014/main" id="{BA8DF489-7D28-C86A-6CB4-6075B644C945}"/>
              </a:ext>
            </a:extLst>
          </p:cNvPr>
          <p:cNvSpPr/>
          <p:nvPr/>
        </p:nvSpPr>
        <p:spPr>
          <a:xfrm flipH="1">
            <a:off x="392628" y="2141748"/>
            <a:ext cx="8294169" cy="2207301"/>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0;p62">
            <a:extLst>
              <a:ext uri="{FF2B5EF4-FFF2-40B4-BE49-F238E27FC236}">
                <a16:creationId xmlns:a16="http://schemas.microsoft.com/office/drawing/2014/main" id="{BBB289C9-9FD0-1C73-B439-B46E093D1FF6}"/>
              </a:ext>
            </a:extLst>
          </p:cNvPr>
          <p:cNvSpPr/>
          <p:nvPr/>
        </p:nvSpPr>
        <p:spPr>
          <a:xfrm flipH="1">
            <a:off x="392630" y="885332"/>
            <a:ext cx="8625831" cy="1126119"/>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of Brute Force Vulnerability</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F8A65CD1-8A6D-A5FF-3DC4-E682DA5E3B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407"/>
          <a:stretch/>
        </p:blipFill>
        <p:spPr bwMode="auto">
          <a:xfrm>
            <a:off x="2391507" y="1055077"/>
            <a:ext cx="5943600" cy="9081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B605762-1F90-84C1-0FAF-657EBEBDD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1507" y="2222988"/>
            <a:ext cx="5943600" cy="19145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1117;p62">
            <a:extLst>
              <a:ext uri="{FF2B5EF4-FFF2-40B4-BE49-F238E27FC236}">
                <a16:creationId xmlns:a16="http://schemas.microsoft.com/office/drawing/2014/main" id="{F8856786-DBD4-0FF8-5618-0E2DB1123147}"/>
              </a:ext>
            </a:extLst>
          </p:cNvPr>
          <p:cNvGrpSpPr/>
          <p:nvPr/>
        </p:nvGrpSpPr>
        <p:grpSpPr>
          <a:xfrm>
            <a:off x="125538" y="832854"/>
            <a:ext cx="528427" cy="533693"/>
            <a:chOff x="457200" y="1378813"/>
            <a:chExt cx="695400" cy="695450"/>
          </a:xfrm>
        </p:grpSpPr>
        <p:sp>
          <p:nvSpPr>
            <p:cNvPr id="8" name="Google Shape;1118;p62">
              <a:extLst>
                <a:ext uri="{FF2B5EF4-FFF2-40B4-BE49-F238E27FC236}">
                  <a16:creationId xmlns:a16="http://schemas.microsoft.com/office/drawing/2014/main" id="{BF60B434-45F7-91DD-BB5E-1029ED6F6A16}"/>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9" name="Google Shape;1119;p62">
              <a:extLst>
                <a:ext uri="{FF2B5EF4-FFF2-40B4-BE49-F238E27FC236}">
                  <a16:creationId xmlns:a16="http://schemas.microsoft.com/office/drawing/2014/main" id="{8AFE9D2F-188A-494B-5D31-DA41AE5F9937}"/>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121;p62">
            <a:extLst>
              <a:ext uri="{FF2B5EF4-FFF2-40B4-BE49-F238E27FC236}">
                <a16:creationId xmlns:a16="http://schemas.microsoft.com/office/drawing/2014/main" id="{CE51CC7C-70A0-60F4-C88A-024FD12CD2AF}"/>
              </a:ext>
            </a:extLst>
          </p:cNvPr>
          <p:cNvSpPr txBox="1"/>
          <p:nvPr/>
        </p:nvSpPr>
        <p:spPr>
          <a:xfrm>
            <a:off x="700757" y="1185374"/>
            <a:ext cx="1817168" cy="537673"/>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Output of Hydra</a:t>
            </a:r>
            <a:endParaRPr sz="1200" b="1" dirty="0">
              <a:latin typeface="Roboto"/>
              <a:ea typeface="Roboto"/>
              <a:cs typeface="Roboto"/>
              <a:sym typeface="Roboto"/>
            </a:endParaRPr>
          </a:p>
        </p:txBody>
      </p:sp>
      <p:grpSp>
        <p:nvGrpSpPr>
          <p:cNvPr id="12" name="Google Shape;1117;p62">
            <a:extLst>
              <a:ext uri="{FF2B5EF4-FFF2-40B4-BE49-F238E27FC236}">
                <a16:creationId xmlns:a16="http://schemas.microsoft.com/office/drawing/2014/main" id="{7BEA816A-0EA0-32CC-4BD0-5D00B4BEA3D5}"/>
              </a:ext>
            </a:extLst>
          </p:cNvPr>
          <p:cNvGrpSpPr/>
          <p:nvPr/>
        </p:nvGrpSpPr>
        <p:grpSpPr>
          <a:xfrm>
            <a:off x="125538" y="2196214"/>
            <a:ext cx="528427" cy="533693"/>
            <a:chOff x="457200" y="1378813"/>
            <a:chExt cx="695400" cy="695450"/>
          </a:xfrm>
        </p:grpSpPr>
        <p:sp>
          <p:nvSpPr>
            <p:cNvPr id="13" name="Google Shape;1118;p62">
              <a:extLst>
                <a:ext uri="{FF2B5EF4-FFF2-40B4-BE49-F238E27FC236}">
                  <a16:creationId xmlns:a16="http://schemas.microsoft.com/office/drawing/2014/main" id="{F426AEF3-0C11-2E19-E24C-B9CBD9BFB37C}"/>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4" name="Google Shape;1119;p62">
              <a:extLst>
                <a:ext uri="{FF2B5EF4-FFF2-40B4-BE49-F238E27FC236}">
                  <a16:creationId xmlns:a16="http://schemas.microsoft.com/office/drawing/2014/main" id="{D7C0A9D3-52DB-2D9C-2AEC-4534EED6B8DB}"/>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121;p62">
            <a:extLst>
              <a:ext uri="{FF2B5EF4-FFF2-40B4-BE49-F238E27FC236}">
                <a16:creationId xmlns:a16="http://schemas.microsoft.com/office/drawing/2014/main" id="{49922E88-72B6-3CC0-AEAE-9A43C42DFBB9}"/>
              </a:ext>
            </a:extLst>
          </p:cNvPr>
          <p:cNvSpPr txBox="1"/>
          <p:nvPr/>
        </p:nvSpPr>
        <p:spPr>
          <a:xfrm>
            <a:off x="519047" y="2660693"/>
            <a:ext cx="1900294" cy="937936"/>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Contents of </a:t>
            </a:r>
            <a:r>
              <a:rPr lang="en-US" sz="1200" b="1" dirty="0" err="1">
                <a:latin typeface="Roboto"/>
                <a:ea typeface="Roboto"/>
                <a:cs typeface="Roboto"/>
                <a:sym typeface="Roboto"/>
              </a:rPr>
              <a:t>secret_folder</a:t>
            </a:r>
            <a:r>
              <a:rPr lang="en-US" sz="1200" b="1" dirty="0">
                <a:latin typeface="Roboto"/>
                <a:ea typeface="Roboto"/>
                <a:cs typeface="Roboto"/>
                <a:sym typeface="Roboto"/>
              </a:rPr>
              <a:t>/</a:t>
            </a:r>
            <a:r>
              <a:rPr lang="en-US" sz="1200" b="1" dirty="0" err="1">
                <a:latin typeface="Roboto"/>
                <a:ea typeface="Roboto"/>
                <a:cs typeface="Roboto"/>
                <a:sym typeface="Roboto"/>
              </a:rPr>
              <a:t>connect_to_corp_server</a:t>
            </a:r>
            <a:endParaRPr sz="1200" b="1" dirty="0">
              <a:latin typeface="Roboto"/>
              <a:ea typeface="Roboto"/>
              <a:cs typeface="Roboto"/>
              <a:sym typeface="Roboto"/>
            </a:endParaRPr>
          </a:p>
        </p:txBody>
      </p:sp>
    </p:spTree>
    <p:extLst>
      <p:ext uri="{BB962C8B-B14F-4D97-AF65-F5344CB8AC3E}">
        <p14:creationId xmlns:p14="http://schemas.microsoft.com/office/powerpoint/2010/main" val="2955898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Unauthorized File Upload</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600" dirty="0" err="1">
                <a:latin typeface="Roboto"/>
                <a:ea typeface="Roboto"/>
                <a:cs typeface="Roboto"/>
                <a:sym typeface="Roboto"/>
              </a:rPr>
              <a:t>CrackStation</a:t>
            </a:r>
            <a:br>
              <a:rPr lang="en-US" sz="1600" dirty="0">
                <a:latin typeface="Roboto"/>
                <a:ea typeface="Roboto"/>
                <a:cs typeface="Roboto"/>
                <a:sym typeface="Roboto"/>
              </a:rPr>
            </a:br>
            <a:endParaRPr lang="en-US" sz="16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600" dirty="0" err="1">
                <a:latin typeface="Roboto"/>
                <a:ea typeface="Roboto"/>
                <a:cs typeface="Roboto"/>
                <a:sym typeface="Roboto"/>
              </a:rPr>
              <a:t>Msfvenom</a:t>
            </a:r>
            <a:br>
              <a:rPr lang="en-US" sz="1600" dirty="0">
                <a:latin typeface="Roboto"/>
                <a:ea typeface="Roboto"/>
                <a:cs typeface="Roboto"/>
                <a:sym typeface="Roboto"/>
              </a:rPr>
            </a:br>
            <a:endParaRPr lang="en-US" sz="16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600" dirty="0">
                <a:latin typeface="Roboto"/>
                <a:ea typeface="Roboto"/>
                <a:cs typeface="Roboto"/>
                <a:sym typeface="Roboto"/>
              </a:rPr>
              <a:t>The </a:t>
            </a:r>
            <a:r>
              <a:rPr lang="en-US" sz="1600" dirty="0" err="1">
                <a:latin typeface="Roboto"/>
                <a:ea typeface="Roboto"/>
                <a:cs typeface="Roboto"/>
                <a:sym typeface="Roboto"/>
              </a:rPr>
              <a:t>WebDav</a:t>
            </a:r>
            <a:r>
              <a:rPr lang="en-US" sz="1600" dirty="0">
                <a:latin typeface="Roboto"/>
                <a:ea typeface="Roboto"/>
                <a:cs typeface="Roboto"/>
                <a:sym typeface="Roboto"/>
              </a:rPr>
              <a:t> tool</a:t>
            </a:r>
            <a:endParaRPr sz="16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Method</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Exploiting the vulnerability revealed in the secret_folder required three steps:</a:t>
            </a:r>
            <a:br>
              <a:rPr lang="en" sz="1200" dirty="0">
                <a:latin typeface="Roboto"/>
                <a:ea typeface="Roboto"/>
                <a:cs typeface="Roboto"/>
                <a:sym typeface="Roboto"/>
              </a:rPr>
            </a:br>
            <a:endParaRPr lang="en" sz="1200" dirty="0">
              <a:latin typeface="Roboto"/>
              <a:ea typeface="Roboto"/>
              <a:cs typeface="Roboto"/>
              <a:sym typeface="Roboto"/>
            </a:endParaRPr>
          </a:p>
          <a:p>
            <a:pPr marL="228600" lvl="0" indent="-228600" algn="l" rtl="0">
              <a:lnSpc>
                <a:spcPct val="115000"/>
              </a:lnSpc>
              <a:spcBef>
                <a:spcPts val="0"/>
              </a:spcBef>
              <a:spcAft>
                <a:spcPts val="0"/>
              </a:spcAft>
              <a:buFont typeface="+mj-lt"/>
              <a:buAutoNum type="arabicPeriod"/>
            </a:pPr>
            <a:r>
              <a:rPr lang="en" sz="1200" dirty="0">
                <a:latin typeface="Roboto"/>
                <a:ea typeface="Roboto"/>
                <a:cs typeface="Roboto"/>
                <a:sym typeface="Roboto"/>
              </a:rPr>
              <a:t>Crack the login credentials</a:t>
            </a:r>
            <a:br>
              <a:rPr lang="en" sz="1200" dirty="0">
                <a:latin typeface="Roboto"/>
                <a:ea typeface="Roboto"/>
                <a:cs typeface="Roboto"/>
                <a:sym typeface="Roboto"/>
              </a:rPr>
            </a:br>
            <a:endParaRPr lang="en" sz="1200" dirty="0">
              <a:latin typeface="Roboto"/>
              <a:ea typeface="Roboto"/>
              <a:cs typeface="Roboto"/>
              <a:sym typeface="Roboto"/>
            </a:endParaRPr>
          </a:p>
          <a:p>
            <a:pPr marL="228600" lvl="0" indent="-228600" algn="l" rtl="0">
              <a:lnSpc>
                <a:spcPct val="115000"/>
              </a:lnSpc>
              <a:spcBef>
                <a:spcPts val="0"/>
              </a:spcBef>
              <a:spcAft>
                <a:spcPts val="0"/>
              </a:spcAft>
              <a:buFont typeface="+mj-lt"/>
              <a:buAutoNum type="arabicPeriod"/>
            </a:pPr>
            <a:r>
              <a:rPr lang="en" sz="1200" dirty="0">
                <a:latin typeface="Roboto"/>
                <a:ea typeface="Roboto"/>
                <a:cs typeface="Roboto"/>
                <a:sym typeface="Roboto"/>
              </a:rPr>
              <a:t>Craft a PHP payload</a:t>
            </a:r>
            <a:br>
              <a:rPr lang="en" sz="1200" dirty="0">
                <a:latin typeface="Roboto"/>
                <a:ea typeface="Roboto"/>
                <a:cs typeface="Roboto"/>
                <a:sym typeface="Roboto"/>
              </a:rPr>
            </a:br>
            <a:endParaRPr lang="en" sz="1200" dirty="0">
              <a:latin typeface="Roboto"/>
              <a:ea typeface="Roboto"/>
              <a:cs typeface="Roboto"/>
              <a:sym typeface="Roboto"/>
            </a:endParaRPr>
          </a:p>
          <a:p>
            <a:pPr marL="228600" lvl="0" indent="-228600" algn="l" rtl="0">
              <a:lnSpc>
                <a:spcPct val="115000"/>
              </a:lnSpc>
              <a:spcBef>
                <a:spcPts val="0"/>
              </a:spcBef>
              <a:spcAft>
                <a:spcPts val="0"/>
              </a:spcAft>
              <a:buFont typeface="+mj-lt"/>
              <a:buAutoNum type="arabicPeriod"/>
            </a:pPr>
            <a:r>
              <a:rPr lang="en" sz="1200" dirty="0">
                <a:latin typeface="Roboto"/>
                <a:ea typeface="Roboto"/>
                <a:cs typeface="Roboto"/>
                <a:sym typeface="Roboto"/>
              </a:rPr>
              <a:t>Upload payload to target machine</a:t>
            </a: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Achievements</a:t>
            </a:r>
          </a:p>
          <a:p>
            <a:pPr marL="228600" lvl="0" indent="-228600" algn="l" rtl="0">
              <a:lnSpc>
                <a:spcPct val="115000"/>
              </a:lnSpc>
              <a:spcBef>
                <a:spcPts val="0"/>
              </a:spcBef>
              <a:spcAft>
                <a:spcPts val="0"/>
              </a:spcAft>
              <a:buFont typeface="+mj-lt"/>
              <a:buAutoNum type="arabicPeriod"/>
            </a:pPr>
            <a:r>
              <a:rPr lang="en-US" sz="1100" dirty="0">
                <a:latin typeface="Roboto"/>
                <a:ea typeface="Roboto"/>
                <a:cs typeface="Roboto"/>
                <a:sym typeface="Roboto"/>
              </a:rPr>
              <a:t>Cracking the </a:t>
            </a:r>
            <a:r>
              <a:rPr lang="en-US" sz="1100" dirty="0" err="1">
                <a:latin typeface="Roboto"/>
                <a:ea typeface="Roboto"/>
                <a:cs typeface="Roboto"/>
                <a:sym typeface="Roboto"/>
              </a:rPr>
              <a:t>WebDav</a:t>
            </a:r>
            <a:r>
              <a:rPr lang="en-US" sz="1100" dirty="0">
                <a:latin typeface="Roboto"/>
                <a:ea typeface="Roboto"/>
                <a:cs typeface="Roboto"/>
                <a:sym typeface="Roboto"/>
              </a:rPr>
              <a:t> login credentials with the provided hash yielded the credentials combination </a:t>
            </a:r>
            <a:r>
              <a:rPr lang="en-US" sz="1100" b="1" dirty="0">
                <a:latin typeface="Roboto"/>
                <a:ea typeface="Roboto"/>
                <a:cs typeface="Roboto"/>
                <a:sym typeface="Roboto"/>
              </a:rPr>
              <a:t>ryan:linux4u</a:t>
            </a:r>
            <a:br>
              <a:rPr lang="en-US" sz="1100" dirty="0">
                <a:latin typeface="Roboto"/>
                <a:ea typeface="Roboto"/>
                <a:cs typeface="Roboto"/>
                <a:sym typeface="Roboto"/>
              </a:rPr>
            </a:br>
            <a:endParaRPr lang="en-US" sz="1100" dirty="0">
              <a:latin typeface="Roboto"/>
              <a:ea typeface="Roboto"/>
              <a:cs typeface="Roboto"/>
              <a:sym typeface="Roboto"/>
            </a:endParaRPr>
          </a:p>
          <a:p>
            <a:pPr marL="228600" lvl="0" indent="-228600" algn="l" rtl="0">
              <a:lnSpc>
                <a:spcPct val="115000"/>
              </a:lnSpc>
              <a:spcBef>
                <a:spcPts val="0"/>
              </a:spcBef>
              <a:spcAft>
                <a:spcPts val="0"/>
              </a:spcAft>
              <a:buFont typeface="+mj-lt"/>
              <a:buAutoNum type="arabicPeriod"/>
            </a:pPr>
            <a:r>
              <a:rPr lang="en-US" sz="1100" dirty="0">
                <a:latin typeface="Roboto"/>
                <a:ea typeface="Roboto"/>
                <a:cs typeface="Roboto"/>
                <a:sym typeface="Roboto"/>
              </a:rPr>
              <a:t>Two PHP payloads were created with </a:t>
            </a:r>
            <a:r>
              <a:rPr lang="en-US" sz="1100" dirty="0" err="1">
                <a:latin typeface="Roboto"/>
                <a:ea typeface="Roboto"/>
                <a:cs typeface="Roboto"/>
                <a:sym typeface="Roboto"/>
              </a:rPr>
              <a:t>msfvenom</a:t>
            </a:r>
            <a:br>
              <a:rPr lang="en-US" sz="1100" dirty="0">
                <a:latin typeface="Roboto"/>
                <a:ea typeface="Roboto"/>
                <a:cs typeface="Roboto"/>
                <a:sym typeface="Roboto"/>
              </a:rPr>
            </a:br>
            <a:endParaRPr lang="en-US" sz="1100" dirty="0">
              <a:latin typeface="Roboto"/>
              <a:ea typeface="Roboto"/>
              <a:cs typeface="Roboto"/>
              <a:sym typeface="Roboto"/>
            </a:endParaRPr>
          </a:p>
          <a:p>
            <a:pPr marL="228600" lvl="0" indent="-228600" algn="l" rtl="0">
              <a:lnSpc>
                <a:spcPct val="115000"/>
              </a:lnSpc>
              <a:spcBef>
                <a:spcPts val="0"/>
              </a:spcBef>
              <a:spcAft>
                <a:spcPts val="0"/>
              </a:spcAft>
              <a:buFont typeface="+mj-lt"/>
              <a:buAutoNum type="arabicPeriod"/>
            </a:pPr>
            <a:r>
              <a:rPr lang="en-US" sz="1100" dirty="0">
                <a:latin typeface="Roboto"/>
                <a:ea typeface="Roboto"/>
                <a:cs typeface="Roboto"/>
                <a:sym typeface="Roboto"/>
              </a:rPr>
              <a:t>We successfully logged in to </a:t>
            </a:r>
            <a:r>
              <a:rPr lang="en-US" sz="1100" dirty="0" err="1">
                <a:latin typeface="Roboto"/>
                <a:ea typeface="Roboto"/>
                <a:cs typeface="Roboto"/>
                <a:sym typeface="Roboto"/>
              </a:rPr>
              <a:t>WebDav</a:t>
            </a:r>
            <a:r>
              <a:rPr lang="en-US" sz="1100" dirty="0">
                <a:latin typeface="Roboto"/>
                <a:ea typeface="Roboto"/>
                <a:cs typeface="Roboto"/>
                <a:sym typeface="Roboto"/>
              </a:rPr>
              <a:t> using the cracked credentials and uploaded our malicious payloads to the target machine</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120;p62">
            <a:extLst>
              <a:ext uri="{FF2B5EF4-FFF2-40B4-BE49-F238E27FC236}">
                <a16:creationId xmlns:a16="http://schemas.microsoft.com/office/drawing/2014/main" id="{251E7CE1-1065-C698-39E3-F39D9FBA4954}"/>
              </a:ext>
            </a:extLst>
          </p:cNvPr>
          <p:cNvSpPr/>
          <p:nvPr/>
        </p:nvSpPr>
        <p:spPr>
          <a:xfrm flipH="1">
            <a:off x="768380" y="1895974"/>
            <a:ext cx="7393983" cy="293152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76B750FB-EF75-A735-DED8-5E1414440C14}"/>
              </a:ext>
            </a:extLst>
          </p:cNvPr>
          <p:cNvSpPr>
            <a:spLocks noGrp="1"/>
          </p:cNvSpPr>
          <p:nvPr>
            <p:ph type="title"/>
          </p:nvPr>
        </p:nvSpPr>
        <p:spPr/>
        <p:txBody>
          <a:bodyPr/>
          <a:lstStyle/>
          <a:p>
            <a:r>
              <a:rPr lang="en-US" dirty="0"/>
              <a:t>Anatomy of a payload</a:t>
            </a:r>
          </a:p>
        </p:txBody>
      </p:sp>
      <p:sp>
        <p:nvSpPr>
          <p:cNvPr id="4" name="Subtitle 3">
            <a:extLst>
              <a:ext uri="{FF2B5EF4-FFF2-40B4-BE49-F238E27FC236}">
                <a16:creationId xmlns:a16="http://schemas.microsoft.com/office/drawing/2014/main" id="{EF313C74-D594-A783-20F0-E555EF178C4C}"/>
              </a:ext>
            </a:extLst>
          </p:cNvPr>
          <p:cNvSpPr>
            <a:spLocks noGrp="1"/>
          </p:cNvSpPr>
          <p:nvPr>
            <p:ph type="subTitle" idx="2"/>
          </p:nvPr>
        </p:nvSpPr>
        <p:spPr/>
        <p:txBody>
          <a:bodyPr/>
          <a:lstStyle/>
          <a:p>
            <a:endParaRPr lang="en-US"/>
          </a:p>
        </p:txBody>
      </p:sp>
      <p:pic>
        <p:nvPicPr>
          <p:cNvPr id="7" name="Picture 6" descr="Text&#10;&#10;Description automatically generated">
            <a:extLst>
              <a:ext uri="{FF2B5EF4-FFF2-40B4-BE49-F238E27FC236}">
                <a16:creationId xmlns:a16="http://schemas.microsoft.com/office/drawing/2014/main" id="{3E16B7E7-9C94-EBBA-ABD1-BAC1ED599218}"/>
              </a:ext>
            </a:extLst>
          </p:cNvPr>
          <p:cNvPicPr>
            <a:picLocks noChangeAspect="1"/>
          </p:cNvPicPr>
          <p:nvPr/>
        </p:nvPicPr>
        <p:blipFill>
          <a:blip r:embed="rId2"/>
          <a:stretch>
            <a:fillRect/>
          </a:stretch>
        </p:blipFill>
        <p:spPr>
          <a:xfrm>
            <a:off x="2595601" y="2067575"/>
            <a:ext cx="4971861" cy="2697666"/>
          </a:xfrm>
          <a:prstGeom prst="rect">
            <a:avLst/>
          </a:prstGeom>
        </p:spPr>
      </p:pic>
      <p:grpSp>
        <p:nvGrpSpPr>
          <p:cNvPr id="10" name="Google Shape;1117;p62">
            <a:extLst>
              <a:ext uri="{FF2B5EF4-FFF2-40B4-BE49-F238E27FC236}">
                <a16:creationId xmlns:a16="http://schemas.microsoft.com/office/drawing/2014/main" id="{A18A0AD2-BD46-28C2-3379-2A81716EBC03}"/>
              </a:ext>
            </a:extLst>
          </p:cNvPr>
          <p:cNvGrpSpPr/>
          <p:nvPr/>
        </p:nvGrpSpPr>
        <p:grpSpPr>
          <a:xfrm>
            <a:off x="125538" y="832854"/>
            <a:ext cx="528427" cy="533693"/>
            <a:chOff x="457200" y="1378813"/>
            <a:chExt cx="695400" cy="695450"/>
          </a:xfrm>
        </p:grpSpPr>
        <p:sp>
          <p:nvSpPr>
            <p:cNvPr id="11" name="Google Shape;1118;p62">
              <a:extLst>
                <a:ext uri="{FF2B5EF4-FFF2-40B4-BE49-F238E27FC236}">
                  <a16:creationId xmlns:a16="http://schemas.microsoft.com/office/drawing/2014/main" id="{FA301616-2B6A-44D1-A6F5-10D985041C35}"/>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2" name="Google Shape;1119;p62">
              <a:extLst>
                <a:ext uri="{FF2B5EF4-FFF2-40B4-BE49-F238E27FC236}">
                  <a16:creationId xmlns:a16="http://schemas.microsoft.com/office/drawing/2014/main" id="{241E08DF-F158-368C-E4A2-58465FE5147A}"/>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20;p62">
            <a:extLst>
              <a:ext uri="{FF2B5EF4-FFF2-40B4-BE49-F238E27FC236}">
                <a16:creationId xmlns:a16="http://schemas.microsoft.com/office/drawing/2014/main" id="{40887902-B3FA-9D92-CF06-DDE05A468327}"/>
              </a:ext>
            </a:extLst>
          </p:cNvPr>
          <p:cNvSpPr/>
          <p:nvPr/>
        </p:nvSpPr>
        <p:spPr>
          <a:xfrm flipH="1">
            <a:off x="788863" y="977763"/>
            <a:ext cx="7373501" cy="609805"/>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1;p62">
            <a:extLst>
              <a:ext uri="{FF2B5EF4-FFF2-40B4-BE49-F238E27FC236}">
                <a16:creationId xmlns:a16="http://schemas.microsoft.com/office/drawing/2014/main" id="{FBA2D760-6B16-859B-D064-0CF34EE85D90}"/>
              </a:ext>
            </a:extLst>
          </p:cNvPr>
          <p:cNvSpPr txBox="1"/>
          <p:nvPr/>
        </p:nvSpPr>
        <p:spPr>
          <a:xfrm>
            <a:off x="788864" y="977815"/>
            <a:ext cx="7427289" cy="5337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100" b="1" dirty="0">
                <a:latin typeface="Roboto"/>
                <a:ea typeface="Roboto"/>
                <a:cs typeface="Roboto"/>
                <a:sym typeface="Roboto"/>
              </a:rPr>
              <a:t>Two payloads were created using </a:t>
            </a:r>
            <a:r>
              <a:rPr lang="en-US" sz="1100" b="1" dirty="0" err="1">
                <a:latin typeface="Roboto"/>
                <a:ea typeface="Roboto"/>
                <a:cs typeface="Roboto"/>
                <a:sym typeface="Roboto"/>
              </a:rPr>
              <a:t>msfvenom</a:t>
            </a:r>
            <a:r>
              <a:rPr lang="en-US" sz="1100" b="1" dirty="0">
                <a:latin typeface="Roboto"/>
                <a:ea typeface="Roboto"/>
                <a:cs typeface="Roboto"/>
                <a:sym typeface="Roboto"/>
              </a:rPr>
              <a:t>: </a:t>
            </a:r>
            <a:r>
              <a:rPr lang="en-US" sz="1100" b="1" dirty="0" err="1">
                <a:latin typeface="Roboto"/>
                <a:ea typeface="Roboto"/>
                <a:cs typeface="Roboto"/>
                <a:sym typeface="Roboto"/>
              </a:rPr>
              <a:t>definitely_not_suspicious.php</a:t>
            </a:r>
            <a:r>
              <a:rPr lang="en-US" sz="1100" b="1" dirty="0">
                <a:latin typeface="Roboto"/>
                <a:ea typeface="Roboto"/>
                <a:cs typeface="Roboto"/>
                <a:sym typeface="Roboto"/>
              </a:rPr>
              <a:t> and definitely_not_suspicious_2.php</a:t>
            </a:r>
            <a:endParaRPr sz="1100" b="1" dirty="0">
              <a:latin typeface="Roboto"/>
              <a:ea typeface="Roboto"/>
              <a:cs typeface="Roboto"/>
              <a:sym typeface="Roboto"/>
            </a:endParaRPr>
          </a:p>
        </p:txBody>
      </p:sp>
      <p:grpSp>
        <p:nvGrpSpPr>
          <p:cNvPr id="15" name="Google Shape;1117;p62">
            <a:extLst>
              <a:ext uri="{FF2B5EF4-FFF2-40B4-BE49-F238E27FC236}">
                <a16:creationId xmlns:a16="http://schemas.microsoft.com/office/drawing/2014/main" id="{14E8ED8C-E146-5503-2F88-929E2A6DC087}"/>
              </a:ext>
            </a:extLst>
          </p:cNvPr>
          <p:cNvGrpSpPr/>
          <p:nvPr/>
        </p:nvGrpSpPr>
        <p:grpSpPr>
          <a:xfrm>
            <a:off x="125538" y="1606258"/>
            <a:ext cx="528427" cy="533693"/>
            <a:chOff x="457200" y="1378813"/>
            <a:chExt cx="695400" cy="695450"/>
          </a:xfrm>
        </p:grpSpPr>
        <p:sp>
          <p:nvSpPr>
            <p:cNvPr id="16" name="Google Shape;1118;p62">
              <a:extLst>
                <a:ext uri="{FF2B5EF4-FFF2-40B4-BE49-F238E27FC236}">
                  <a16:creationId xmlns:a16="http://schemas.microsoft.com/office/drawing/2014/main" id="{DCFB0984-2F2A-53EC-FE6C-1276FFE8F7CB}"/>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7" name="Google Shape;1119;p62">
              <a:extLst>
                <a:ext uri="{FF2B5EF4-FFF2-40B4-BE49-F238E27FC236}">
                  <a16:creationId xmlns:a16="http://schemas.microsoft.com/office/drawing/2014/main" id="{3F2176BE-30A1-AA96-7CE7-B2C88BBB8BC7}"/>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121;p62">
            <a:extLst>
              <a:ext uri="{FF2B5EF4-FFF2-40B4-BE49-F238E27FC236}">
                <a16:creationId xmlns:a16="http://schemas.microsoft.com/office/drawing/2014/main" id="{A5A2FFFD-1843-53FE-CF03-A04A3ED1D103}"/>
              </a:ext>
            </a:extLst>
          </p:cNvPr>
          <p:cNvSpPr txBox="1"/>
          <p:nvPr/>
        </p:nvSpPr>
        <p:spPr>
          <a:xfrm>
            <a:off x="788863" y="1888773"/>
            <a:ext cx="1692321" cy="2876468"/>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100" b="1" dirty="0">
                <a:latin typeface="Roboto"/>
                <a:ea typeface="Roboto"/>
                <a:cs typeface="Roboto"/>
                <a:sym typeface="Roboto"/>
              </a:rPr>
              <a:t>Both payloads use a PHP reverse shell set to call back to the kali machine(192.168.1.90) on port 4444.</a:t>
            </a:r>
          </a:p>
          <a:p>
            <a:pPr marL="0" lvl="0" indent="0" algn="l" rtl="0">
              <a:lnSpc>
                <a:spcPct val="115000"/>
              </a:lnSpc>
              <a:spcBef>
                <a:spcPts val="0"/>
              </a:spcBef>
              <a:spcAft>
                <a:spcPts val="0"/>
              </a:spcAft>
              <a:buNone/>
            </a:pPr>
            <a:endParaRPr lang="en-US" sz="1100" b="1" dirty="0">
              <a:latin typeface="Roboto"/>
              <a:ea typeface="Roboto"/>
              <a:cs typeface="Roboto"/>
              <a:sym typeface="Roboto"/>
            </a:endParaRPr>
          </a:p>
          <a:p>
            <a:pPr marL="0" lvl="0" indent="0" algn="l" rtl="0">
              <a:lnSpc>
                <a:spcPct val="115000"/>
              </a:lnSpc>
              <a:spcBef>
                <a:spcPts val="0"/>
              </a:spcBef>
              <a:spcAft>
                <a:spcPts val="0"/>
              </a:spcAft>
              <a:buNone/>
            </a:pPr>
            <a:r>
              <a:rPr lang="en-US" sz="1100" b="1" dirty="0">
                <a:latin typeface="Roboto"/>
                <a:ea typeface="Roboto"/>
                <a:cs typeface="Roboto"/>
                <a:sym typeface="Roboto"/>
              </a:rPr>
              <a:t>One payload was encoded with x86/</a:t>
            </a:r>
            <a:r>
              <a:rPr lang="en-US" sz="1100" b="1" dirty="0" err="1">
                <a:latin typeface="Roboto"/>
                <a:ea typeface="Roboto"/>
                <a:cs typeface="Roboto"/>
                <a:sym typeface="Roboto"/>
              </a:rPr>
              <a:t>shikata_ga_nai</a:t>
            </a:r>
            <a:r>
              <a:rPr lang="en-US" sz="1100" b="1" dirty="0">
                <a:latin typeface="Roboto"/>
                <a:ea typeface="Roboto"/>
                <a:cs typeface="Roboto"/>
                <a:sym typeface="Roboto"/>
              </a:rPr>
              <a:t> to better evade antivirus software </a:t>
            </a:r>
          </a:p>
        </p:txBody>
      </p:sp>
    </p:spTree>
    <p:extLst>
      <p:ext uri="{BB962C8B-B14F-4D97-AF65-F5344CB8AC3E}">
        <p14:creationId xmlns:p14="http://schemas.microsoft.com/office/powerpoint/2010/main" val="2858732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Remote Code Execution</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p>
          <a:p>
            <a:pPr marL="0" lvl="0" indent="0" algn="l" rtl="0">
              <a:lnSpc>
                <a:spcPct val="115000"/>
              </a:lnSpc>
              <a:spcBef>
                <a:spcPts val="0"/>
              </a:spcBef>
              <a:spcAft>
                <a:spcPts val="0"/>
              </a:spcAft>
              <a:buNone/>
            </a:pPr>
            <a:endParaRPr sz="1200" b="1"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err="1">
                <a:latin typeface="Roboto"/>
                <a:ea typeface="Roboto"/>
                <a:cs typeface="Roboto"/>
                <a:sym typeface="Roboto"/>
              </a:rPr>
              <a:t>Msfconsole</a:t>
            </a: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Exploit multi handler</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Meterpreter</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Method</a:t>
            </a:r>
          </a:p>
          <a:p>
            <a:pPr marL="0" lvl="0" indent="0" algn="l" rtl="0">
              <a:lnSpc>
                <a:spcPct val="115000"/>
              </a:lnSpc>
              <a:spcBef>
                <a:spcPts val="0"/>
              </a:spcBef>
              <a:spcAft>
                <a:spcPts val="0"/>
              </a:spcAft>
              <a:buNone/>
            </a:pPr>
            <a:r>
              <a:rPr lang="en-US" sz="1200" dirty="0">
                <a:latin typeface="Roboto"/>
                <a:ea typeface="Roboto"/>
                <a:cs typeface="Roboto"/>
                <a:sym typeface="Roboto"/>
              </a:rPr>
              <a:t>Exploiting the ability to execute an unauthorized file on </a:t>
            </a:r>
            <a:r>
              <a:rPr lang="en-US" sz="1200" dirty="0" err="1">
                <a:latin typeface="Roboto"/>
                <a:ea typeface="Roboto"/>
                <a:cs typeface="Roboto"/>
                <a:sym typeface="Roboto"/>
              </a:rPr>
              <a:t>WebDav</a:t>
            </a:r>
            <a:r>
              <a:rPr lang="en-US" sz="1200" dirty="0">
                <a:latin typeface="Roboto"/>
                <a:ea typeface="Roboto"/>
                <a:cs typeface="Roboto"/>
                <a:sym typeface="Roboto"/>
              </a:rPr>
              <a:t> required three steps:</a:t>
            </a:r>
          </a:p>
          <a:p>
            <a:pPr marL="228600" lvl="0" indent="-228600" algn="l" rtl="0">
              <a:lnSpc>
                <a:spcPct val="115000"/>
              </a:lnSpc>
              <a:spcBef>
                <a:spcPts val="0"/>
              </a:spcBef>
              <a:spcAft>
                <a:spcPts val="0"/>
              </a:spcAft>
              <a:buFont typeface="+mj-lt"/>
              <a:buAutoNum type="arabicPeriod"/>
            </a:pPr>
            <a:r>
              <a:rPr lang="en-US" sz="1200" dirty="0">
                <a:latin typeface="Roboto"/>
                <a:ea typeface="Roboto"/>
                <a:cs typeface="Roboto"/>
                <a:sym typeface="Roboto"/>
              </a:rPr>
              <a:t>Set up listener on </a:t>
            </a:r>
            <a:r>
              <a:rPr lang="en-US" sz="1200" dirty="0" err="1">
                <a:latin typeface="Roboto"/>
                <a:ea typeface="Roboto"/>
                <a:cs typeface="Roboto"/>
                <a:sym typeface="Roboto"/>
              </a:rPr>
              <a:t>msfconsole</a:t>
            </a:r>
            <a:endParaRPr lang="en-US" sz="1200" dirty="0">
              <a:latin typeface="Roboto"/>
              <a:ea typeface="Roboto"/>
              <a:cs typeface="Roboto"/>
              <a:sym typeface="Roboto"/>
            </a:endParaRPr>
          </a:p>
          <a:p>
            <a:pPr marL="228600" lvl="0" indent="-228600" algn="l" rtl="0">
              <a:lnSpc>
                <a:spcPct val="115000"/>
              </a:lnSpc>
              <a:spcBef>
                <a:spcPts val="0"/>
              </a:spcBef>
              <a:spcAft>
                <a:spcPts val="0"/>
              </a:spcAft>
              <a:buFont typeface="+mj-lt"/>
              <a:buAutoNum type="arabicPeriod"/>
            </a:pPr>
            <a:endParaRPr lang="en-US" sz="1200" dirty="0">
              <a:latin typeface="Roboto"/>
              <a:ea typeface="Roboto"/>
              <a:cs typeface="Roboto"/>
              <a:sym typeface="Roboto"/>
            </a:endParaRPr>
          </a:p>
          <a:p>
            <a:pPr marL="228600" lvl="0" indent="-228600" algn="l" rtl="0">
              <a:lnSpc>
                <a:spcPct val="115000"/>
              </a:lnSpc>
              <a:spcBef>
                <a:spcPts val="0"/>
              </a:spcBef>
              <a:spcAft>
                <a:spcPts val="0"/>
              </a:spcAft>
              <a:buFont typeface="+mj-lt"/>
              <a:buAutoNum type="arabicPeriod"/>
            </a:pPr>
            <a:r>
              <a:rPr lang="en-US" sz="1200" dirty="0">
                <a:latin typeface="Roboto"/>
                <a:ea typeface="Roboto"/>
                <a:cs typeface="Roboto"/>
                <a:sym typeface="Roboto"/>
              </a:rPr>
              <a:t>Run the payload on target machine</a:t>
            </a:r>
          </a:p>
          <a:p>
            <a:pPr marL="228600" lvl="0" indent="-228600" algn="l" rtl="0">
              <a:lnSpc>
                <a:spcPct val="115000"/>
              </a:lnSpc>
              <a:spcBef>
                <a:spcPts val="0"/>
              </a:spcBef>
              <a:spcAft>
                <a:spcPts val="0"/>
              </a:spcAft>
              <a:buFont typeface="+mj-lt"/>
              <a:buAutoNum type="arabicPeriod"/>
            </a:pPr>
            <a:endParaRPr lang="en-US" sz="1200" dirty="0">
              <a:latin typeface="Roboto"/>
              <a:ea typeface="Roboto"/>
              <a:cs typeface="Roboto"/>
              <a:sym typeface="Roboto"/>
            </a:endParaRPr>
          </a:p>
          <a:p>
            <a:pPr marL="228600" lvl="0" indent="-228600" algn="l" rtl="0">
              <a:lnSpc>
                <a:spcPct val="115000"/>
              </a:lnSpc>
              <a:spcBef>
                <a:spcPts val="0"/>
              </a:spcBef>
              <a:spcAft>
                <a:spcPts val="0"/>
              </a:spcAft>
              <a:buFont typeface="+mj-lt"/>
              <a:buAutoNum type="arabicPeriod"/>
            </a:pPr>
            <a:r>
              <a:rPr lang="en-US" sz="1200" dirty="0">
                <a:latin typeface="Roboto"/>
                <a:ea typeface="Roboto"/>
                <a:cs typeface="Roboto"/>
                <a:sym typeface="Roboto"/>
              </a:rPr>
              <a:t>Utilize Meterpreter shell to exfiltrate sensitive data</a:t>
            </a: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494054"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Achievements</a:t>
            </a: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Successfully ran arbitrary code (definitely_not_suspicious_2.php) on the target machine</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Successfully gained a reverse Meterpreter shell using malicious payload</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Successfully located “flag.txt” containing sensitive information</a:t>
            </a:r>
          </a:p>
        </p:txBody>
      </p:sp>
      <p:pic>
        <p:nvPicPr>
          <p:cNvPr id="4098" name="Picture 2" descr="Metasploit Framework 5.0 nu släppt - Penetrationstest">
            <a:extLst>
              <a:ext uri="{FF2B5EF4-FFF2-40B4-BE49-F238E27FC236}">
                <a16:creationId xmlns:a16="http://schemas.microsoft.com/office/drawing/2014/main" id="{A7620ECC-BC7D-F3F1-19EF-94A0F7C811C6}"/>
              </a:ext>
            </a:extLst>
          </p:cNvPr>
          <p:cNvPicPr>
            <a:picLocks noChangeAspect="1" noChangeArrowheads="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35518" t="26913" r="35110" b="26054"/>
          <a:stretch/>
        </p:blipFill>
        <p:spPr bwMode="auto">
          <a:xfrm>
            <a:off x="1181794" y="3107475"/>
            <a:ext cx="1616823" cy="1453785"/>
          </a:xfrm>
          <a:prstGeom prst="rect">
            <a:avLst/>
          </a:prstGeom>
          <a:solidFill>
            <a:schemeClr val="bg1">
              <a:lumMod val="75000"/>
            </a:schemeClr>
          </a:solidFill>
        </p:spPr>
      </p:pic>
    </p:spTree>
    <p:extLst>
      <p:ext uri="{BB962C8B-B14F-4D97-AF65-F5344CB8AC3E}">
        <p14:creationId xmlns:p14="http://schemas.microsoft.com/office/powerpoint/2010/main" val="4184587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120;p62">
            <a:extLst>
              <a:ext uri="{FF2B5EF4-FFF2-40B4-BE49-F238E27FC236}">
                <a16:creationId xmlns:a16="http://schemas.microsoft.com/office/drawing/2014/main" id="{251E7CE1-1065-C698-39E3-F39D9FBA4954}"/>
              </a:ext>
            </a:extLst>
          </p:cNvPr>
          <p:cNvSpPr/>
          <p:nvPr/>
        </p:nvSpPr>
        <p:spPr>
          <a:xfrm flipH="1">
            <a:off x="332515" y="829861"/>
            <a:ext cx="8407761" cy="399763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76B750FB-EF75-A735-DED8-5E1414440C14}"/>
              </a:ext>
            </a:extLst>
          </p:cNvPr>
          <p:cNvSpPr>
            <a:spLocks noGrp="1"/>
          </p:cNvSpPr>
          <p:nvPr>
            <p:ph type="title"/>
          </p:nvPr>
        </p:nvSpPr>
        <p:spPr/>
        <p:txBody>
          <a:bodyPr/>
          <a:lstStyle/>
          <a:p>
            <a:r>
              <a:rPr lang="en-US" dirty="0"/>
              <a:t>Example: Remote Code Execution</a:t>
            </a:r>
          </a:p>
        </p:txBody>
      </p:sp>
      <p:sp>
        <p:nvSpPr>
          <p:cNvPr id="4" name="Subtitle 3">
            <a:extLst>
              <a:ext uri="{FF2B5EF4-FFF2-40B4-BE49-F238E27FC236}">
                <a16:creationId xmlns:a16="http://schemas.microsoft.com/office/drawing/2014/main" id="{EF313C74-D594-A783-20F0-E555EF178C4C}"/>
              </a:ext>
            </a:extLst>
          </p:cNvPr>
          <p:cNvSpPr>
            <a:spLocks noGrp="1"/>
          </p:cNvSpPr>
          <p:nvPr>
            <p:ph type="subTitle" idx="2"/>
          </p:nvPr>
        </p:nvSpPr>
        <p:spPr/>
        <p:txBody>
          <a:bodyPr/>
          <a:lstStyle/>
          <a:p>
            <a:endParaRPr lang="en-US"/>
          </a:p>
        </p:txBody>
      </p:sp>
      <p:grpSp>
        <p:nvGrpSpPr>
          <p:cNvPr id="15" name="Google Shape;1117;p62">
            <a:extLst>
              <a:ext uri="{FF2B5EF4-FFF2-40B4-BE49-F238E27FC236}">
                <a16:creationId xmlns:a16="http://schemas.microsoft.com/office/drawing/2014/main" id="{14E8ED8C-E146-5503-2F88-929E2A6DC087}"/>
              </a:ext>
            </a:extLst>
          </p:cNvPr>
          <p:cNvGrpSpPr/>
          <p:nvPr/>
        </p:nvGrpSpPr>
        <p:grpSpPr>
          <a:xfrm>
            <a:off x="197615" y="713305"/>
            <a:ext cx="528427" cy="533693"/>
            <a:chOff x="457200" y="1378813"/>
            <a:chExt cx="695400" cy="695450"/>
          </a:xfrm>
        </p:grpSpPr>
        <p:sp>
          <p:nvSpPr>
            <p:cNvPr id="16" name="Google Shape;1118;p62">
              <a:extLst>
                <a:ext uri="{FF2B5EF4-FFF2-40B4-BE49-F238E27FC236}">
                  <a16:creationId xmlns:a16="http://schemas.microsoft.com/office/drawing/2014/main" id="{DCFB0984-2F2A-53EC-FE6C-1276FFE8F7CB}"/>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7" name="Google Shape;1119;p62">
              <a:extLst>
                <a:ext uri="{FF2B5EF4-FFF2-40B4-BE49-F238E27FC236}">
                  <a16:creationId xmlns:a16="http://schemas.microsoft.com/office/drawing/2014/main" id="{3F2176BE-30A1-AA96-7CE7-B2C88BBB8BC7}"/>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121;p62">
            <a:extLst>
              <a:ext uri="{FF2B5EF4-FFF2-40B4-BE49-F238E27FC236}">
                <a16:creationId xmlns:a16="http://schemas.microsoft.com/office/drawing/2014/main" id="{A5A2FFFD-1843-53FE-CF03-A04A3ED1D103}"/>
              </a:ext>
            </a:extLst>
          </p:cNvPr>
          <p:cNvSpPr txBox="1"/>
          <p:nvPr/>
        </p:nvSpPr>
        <p:spPr>
          <a:xfrm>
            <a:off x="461819" y="1102245"/>
            <a:ext cx="3798454" cy="3561883"/>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dirty="0">
                <a:latin typeface="Roboto"/>
                <a:ea typeface="Roboto"/>
                <a:cs typeface="Roboto"/>
                <a:sym typeface="Roboto"/>
              </a:rPr>
              <a:t>By running our malicious payload on </a:t>
            </a:r>
            <a:r>
              <a:rPr lang="en-US" dirty="0" err="1">
                <a:latin typeface="Roboto"/>
                <a:ea typeface="Roboto"/>
                <a:cs typeface="Roboto"/>
                <a:sym typeface="Roboto"/>
              </a:rPr>
              <a:t>WebDav</a:t>
            </a:r>
            <a:r>
              <a:rPr lang="en-US" dirty="0">
                <a:latin typeface="Roboto"/>
                <a:ea typeface="Roboto"/>
                <a:cs typeface="Roboto"/>
                <a:sym typeface="Roboto"/>
              </a:rPr>
              <a:t>, we were able to establish a reverse shell from the target machine to our Kali machine. The Meterpreter shell it contained allows us to run </a:t>
            </a:r>
            <a:r>
              <a:rPr lang="en-US" b="1" dirty="0">
                <a:latin typeface="Roboto"/>
                <a:ea typeface="Roboto"/>
                <a:cs typeface="Roboto"/>
                <a:sym typeface="Roboto"/>
              </a:rPr>
              <a:t>arbitrary</a:t>
            </a:r>
            <a:r>
              <a:rPr lang="en-US" dirty="0">
                <a:latin typeface="Roboto"/>
                <a:ea typeface="Roboto"/>
                <a:cs typeface="Roboto"/>
                <a:sym typeface="Roboto"/>
              </a:rPr>
              <a:t> commands and code on the target machine.</a:t>
            </a:r>
          </a:p>
          <a:p>
            <a:pPr marL="0" lvl="0" indent="0" algn="l" rtl="0">
              <a:lnSpc>
                <a:spcPct val="115000"/>
              </a:lnSpc>
              <a:spcBef>
                <a:spcPts val="0"/>
              </a:spcBef>
              <a:spcAft>
                <a:spcPts val="0"/>
              </a:spcAft>
              <a:buNone/>
            </a:pPr>
            <a:endParaRPr lang="en-US" dirty="0">
              <a:latin typeface="Roboto"/>
              <a:ea typeface="Roboto"/>
              <a:cs typeface="Roboto"/>
              <a:sym typeface="Roboto"/>
            </a:endParaRPr>
          </a:p>
          <a:p>
            <a:pPr marL="0" lvl="0" indent="0" algn="l" rtl="0">
              <a:lnSpc>
                <a:spcPct val="115000"/>
              </a:lnSpc>
              <a:spcBef>
                <a:spcPts val="0"/>
              </a:spcBef>
              <a:spcAft>
                <a:spcPts val="0"/>
              </a:spcAft>
              <a:buNone/>
            </a:pPr>
            <a:r>
              <a:rPr lang="en-US" dirty="0">
                <a:latin typeface="Roboto"/>
                <a:ea typeface="Roboto"/>
                <a:cs typeface="Roboto"/>
                <a:sym typeface="Roboto"/>
              </a:rPr>
              <a:t>In this case, it allowed us to search the directories for sensitive information contained in </a:t>
            </a:r>
            <a:r>
              <a:rPr lang="en-US" b="1" dirty="0">
                <a:latin typeface="Roboto"/>
                <a:ea typeface="Roboto"/>
                <a:cs typeface="Roboto"/>
                <a:sym typeface="Roboto"/>
              </a:rPr>
              <a:t>flag.txt</a:t>
            </a:r>
            <a:r>
              <a:rPr lang="en-US" dirty="0">
                <a:latin typeface="Roboto"/>
                <a:ea typeface="Roboto"/>
                <a:cs typeface="Roboto"/>
                <a:sym typeface="Roboto"/>
              </a:rPr>
              <a:t>. We can view this file to reveal the secret: </a:t>
            </a:r>
            <a:r>
              <a:rPr lang="en-US" b="1" dirty="0">
                <a:latin typeface="Roboto"/>
                <a:ea typeface="Roboto"/>
                <a:cs typeface="Roboto"/>
                <a:sym typeface="Roboto"/>
              </a:rPr>
              <a:t>b1ng0w@5h1sn@m0</a:t>
            </a:r>
          </a:p>
        </p:txBody>
      </p:sp>
      <p:pic>
        <p:nvPicPr>
          <p:cNvPr id="11266" name="Picture 2">
            <a:extLst>
              <a:ext uri="{FF2B5EF4-FFF2-40B4-BE49-F238E27FC236}">
                <a16:creationId xmlns:a16="http://schemas.microsoft.com/office/drawing/2014/main" id="{224A8197-CBB8-921E-F71D-D16B19D2C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344" y="980152"/>
            <a:ext cx="3462256" cy="368397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321A7AD8-D049-FDA3-4BD7-1C4B44617DB6}"/>
              </a:ext>
            </a:extLst>
          </p:cNvPr>
          <p:cNvSpPr/>
          <p:nvPr/>
        </p:nvSpPr>
        <p:spPr>
          <a:xfrm>
            <a:off x="2261657" y="4209217"/>
            <a:ext cx="2168237" cy="208843"/>
          </a:xfrm>
          <a:prstGeom prst="rightArrow">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367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Summary of Exploitation</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1687231"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3" y="1480575"/>
            <a:ext cx="1769545"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Local File Inclusion</a:t>
            </a:r>
            <a:endParaRPr sz="1200" b="1"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Used local file inclusion to navigate to a </a:t>
            </a:r>
            <a:r>
              <a:rPr lang="en-US" sz="1200" dirty="0" err="1">
                <a:latin typeface="Roboto"/>
                <a:ea typeface="Roboto"/>
                <a:cs typeface="Roboto"/>
                <a:sym typeface="Roboto"/>
              </a:rPr>
              <a:t>secret_folder</a:t>
            </a:r>
            <a:r>
              <a:rPr lang="en-US" sz="1200" dirty="0">
                <a:latin typeface="Roboto"/>
                <a:ea typeface="Roboto"/>
                <a:cs typeface="Roboto"/>
                <a:sym typeface="Roboto"/>
              </a:rPr>
              <a:t> containing sensitive information</a:t>
            </a: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2426769" y="905401"/>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2699307" y="1471082"/>
            <a:ext cx="1687231" cy="3246595"/>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3"/>
          <p:cNvSpPr txBox="1"/>
          <p:nvPr/>
        </p:nvSpPr>
        <p:spPr>
          <a:xfrm>
            <a:off x="2738909" y="1548277"/>
            <a:ext cx="1647630" cy="3086497"/>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Brute Force</a:t>
            </a:r>
          </a:p>
          <a:p>
            <a:pPr marL="0" lvl="0" indent="0" algn="l" rtl="0">
              <a:lnSpc>
                <a:spcPct val="115000"/>
              </a:lnSpc>
              <a:spcBef>
                <a:spcPts val="0"/>
              </a:spcBef>
              <a:spcAft>
                <a:spcPts val="0"/>
              </a:spcAft>
              <a:buNone/>
            </a:pPr>
            <a:r>
              <a:rPr lang="en-US" sz="1100" dirty="0">
                <a:latin typeface="Roboto"/>
                <a:ea typeface="Roboto"/>
                <a:cs typeface="Roboto"/>
                <a:sym typeface="Roboto"/>
              </a:rPr>
              <a:t>Used a brute-force attack with Hydra to discover the login credentials to the secret folder “</a:t>
            </a:r>
            <a:r>
              <a:rPr lang="en-US" sz="1100" b="1" dirty="0" err="1">
                <a:latin typeface="Roboto"/>
                <a:ea typeface="Roboto"/>
                <a:cs typeface="Roboto"/>
                <a:sym typeface="Roboto"/>
              </a:rPr>
              <a:t>ashton:leopoldo</a:t>
            </a:r>
            <a:r>
              <a:rPr lang="en-US" sz="1100" dirty="0">
                <a:latin typeface="Roboto"/>
                <a:ea typeface="Roboto"/>
                <a:cs typeface="Roboto"/>
                <a:sym typeface="Roboto"/>
              </a:rPr>
              <a:t>”</a:t>
            </a:r>
          </a:p>
          <a:p>
            <a:pPr marL="0" lvl="0" indent="0" algn="l" rtl="0">
              <a:lnSpc>
                <a:spcPct val="115000"/>
              </a:lnSpc>
              <a:spcBef>
                <a:spcPts val="0"/>
              </a:spcBef>
              <a:spcAft>
                <a:spcPts val="0"/>
              </a:spcAft>
              <a:buNone/>
            </a:pPr>
            <a:endParaRPr lang="en-US"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Then, we brute-forced the password hash for the credentials to the corporate server</a:t>
            </a:r>
            <a:endParaRPr sz="1100" dirty="0">
              <a:latin typeface="Roboto"/>
              <a:ea typeface="Roboto"/>
              <a:cs typeface="Roboto"/>
              <a:sym typeface="Roboto"/>
            </a:endParaRPr>
          </a:p>
        </p:txBody>
      </p:sp>
      <p:grpSp>
        <p:nvGrpSpPr>
          <p:cNvPr id="1143" name="Google Shape;1143;p63"/>
          <p:cNvGrpSpPr/>
          <p:nvPr/>
        </p:nvGrpSpPr>
        <p:grpSpPr>
          <a:xfrm>
            <a:off x="4509369" y="915193"/>
            <a:ext cx="533372" cy="533481"/>
            <a:chOff x="457200" y="1378812"/>
            <a:chExt cx="695400" cy="695451"/>
          </a:xfrm>
        </p:grpSpPr>
        <p:sp>
          <p:nvSpPr>
            <p:cNvPr id="1144" name="Google Shape;1144;p63"/>
            <p:cNvSpPr/>
            <p:nvPr/>
          </p:nvSpPr>
          <p:spPr>
            <a:xfrm>
              <a:off x="457200" y="1378812"/>
              <a:ext cx="695400" cy="621302"/>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4769848" y="1480575"/>
            <a:ext cx="1687231" cy="332085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4769846" y="1498227"/>
            <a:ext cx="1758675" cy="3236352"/>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Unauthorized File Upload</a:t>
            </a:r>
          </a:p>
          <a:p>
            <a:pPr marL="0" lvl="0" indent="0" algn="l" rtl="0">
              <a:lnSpc>
                <a:spcPct val="115000"/>
              </a:lnSpc>
              <a:spcBef>
                <a:spcPts val="0"/>
              </a:spcBef>
              <a:spcAft>
                <a:spcPts val="0"/>
              </a:spcAft>
              <a:buNone/>
            </a:pPr>
            <a:r>
              <a:rPr lang="en-US" sz="1200" dirty="0">
                <a:latin typeface="Roboto"/>
                <a:ea typeface="Roboto"/>
                <a:cs typeface="Roboto"/>
                <a:sym typeface="Roboto"/>
              </a:rPr>
              <a:t>We then utilized these cracked credentials to upload an unauthorized PHP payload to the target server</a:t>
            </a:r>
          </a:p>
        </p:txBody>
      </p:sp>
      <p:sp>
        <p:nvSpPr>
          <p:cNvPr id="19" name="Google Shape;1146;p63">
            <a:extLst>
              <a:ext uri="{FF2B5EF4-FFF2-40B4-BE49-F238E27FC236}">
                <a16:creationId xmlns:a16="http://schemas.microsoft.com/office/drawing/2014/main" id="{302B4A96-4B8E-D572-5A7F-2E02C8B83601}"/>
              </a:ext>
            </a:extLst>
          </p:cNvPr>
          <p:cNvSpPr/>
          <p:nvPr/>
        </p:nvSpPr>
        <p:spPr>
          <a:xfrm flipH="1">
            <a:off x="6858673" y="1480575"/>
            <a:ext cx="1561051" cy="3336589"/>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143;p63">
            <a:extLst>
              <a:ext uri="{FF2B5EF4-FFF2-40B4-BE49-F238E27FC236}">
                <a16:creationId xmlns:a16="http://schemas.microsoft.com/office/drawing/2014/main" id="{C61C0E01-00DE-09EB-02D7-A02A6D0B28D9}"/>
              </a:ext>
            </a:extLst>
          </p:cNvPr>
          <p:cNvGrpSpPr/>
          <p:nvPr/>
        </p:nvGrpSpPr>
        <p:grpSpPr>
          <a:xfrm>
            <a:off x="6591988" y="897351"/>
            <a:ext cx="533372" cy="533481"/>
            <a:chOff x="457200" y="1378812"/>
            <a:chExt cx="695400" cy="695451"/>
          </a:xfrm>
        </p:grpSpPr>
        <p:sp>
          <p:nvSpPr>
            <p:cNvPr id="21" name="Google Shape;1144;p63">
              <a:extLst>
                <a:ext uri="{FF2B5EF4-FFF2-40B4-BE49-F238E27FC236}">
                  <a16:creationId xmlns:a16="http://schemas.microsoft.com/office/drawing/2014/main" id="{1A2361A0-D050-DFC0-86CD-820E4EC17C4B}"/>
                </a:ext>
              </a:extLst>
            </p:cNvPr>
            <p:cNvSpPr/>
            <p:nvPr/>
          </p:nvSpPr>
          <p:spPr>
            <a:xfrm>
              <a:off x="457200" y="1378812"/>
              <a:ext cx="695400" cy="621302"/>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04</a:t>
              </a:r>
              <a:endParaRPr sz="2100" dirty="0">
                <a:solidFill>
                  <a:srgbClr val="FFFFFF"/>
                </a:solidFill>
                <a:latin typeface="Roboto Light"/>
                <a:ea typeface="Roboto Light"/>
                <a:cs typeface="Roboto Light"/>
                <a:sym typeface="Roboto Light"/>
              </a:endParaRPr>
            </a:p>
          </p:txBody>
        </p:sp>
        <p:sp>
          <p:nvSpPr>
            <p:cNvPr id="22" name="Google Shape;1145;p63">
              <a:extLst>
                <a:ext uri="{FF2B5EF4-FFF2-40B4-BE49-F238E27FC236}">
                  <a16:creationId xmlns:a16="http://schemas.microsoft.com/office/drawing/2014/main" id="{498DD1AE-6A8F-6C6E-9A49-481676A759D1}"/>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147;p63">
            <a:extLst>
              <a:ext uri="{FF2B5EF4-FFF2-40B4-BE49-F238E27FC236}">
                <a16:creationId xmlns:a16="http://schemas.microsoft.com/office/drawing/2014/main" id="{683BF4FF-A1B0-2F4E-73B5-972B7F7D9398}"/>
              </a:ext>
            </a:extLst>
          </p:cNvPr>
          <p:cNvSpPr txBox="1"/>
          <p:nvPr/>
        </p:nvSpPr>
        <p:spPr>
          <a:xfrm>
            <a:off x="6858663" y="1459663"/>
            <a:ext cx="1687231" cy="3236352"/>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Remote Code Execution</a:t>
            </a:r>
          </a:p>
          <a:p>
            <a:pPr marL="0" lvl="0" indent="0" algn="l" rtl="0">
              <a:lnSpc>
                <a:spcPct val="115000"/>
              </a:lnSpc>
              <a:spcBef>
                <a:spcPts val="0"/>
              </a:spcBef>
              <a:spcAft>
                <a:spcPts val="0"/>
              </a:spcAft>
              <a:buNone/>
            </a:pPr>
            <a:r>
              <a:rPr lang="en-US" sz="1200" dirty="0">
                <a:latin typeface="Roboto"/>
                <a:ea typeface="Roboto"/>
                <a:cs typeface="Roboto"/>
                <a:sym typeface="Roboto"/>
              </a:rPr>
              <a:t>By running this payload, we gained a reverse shell and Meterpreter session on the target, allowing us to find and exfiltrate sensitive information</a:t>
            </a:r>
          </a:p>
        </p:txBody>
      </p:sp>
      <p:sp>
        <p:nvSpPr>
          <p:cNvPr id="2" name="Arrow: Right 1">
            <a:extLst>
              <a:ext uri="{FF2B5EF4-FFF2-40B4-BE49-F238E27FC236}">
                <a16:creationId xmlns:a16="http://schemas.microsoft.com/office/drawing/2014/main" id="{34855552-3E6A-2BB3-D433-59F2580CEE27}"/>
              </a:ext>
            </a:extLst>
          </p:cNvPr>
          <p:cNvSpPr/>
          <p:nvPr/>
        </p:nvSpPr>
        <p:spPr>
          <a:xfrm>
            <a:off x="1080655" y="965517"/>
            <a:ext cx="1209933" cy="317441"/>
          </a:xfrm>
          <a:prstGeom prst="rightArrow">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916BF5F1-67E1-1419-565F-466BD340CC6A}"/>
              </a:ext>
            </a:extLst>
          </p:cNvPr>
          <p:cNvSpPr/>
          <p:nvPr/>
        </p:nvSpPr>
        <p:spPr>
          <a:xfrm>
            <a:off x="3118728" y="973605"/>
            <a:ext cx="1209933" cy="317441"/>
          </a:xfrm>
          <a:prstGeom prst="rightArrow">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29C2373-078E-936D-ECB5-7B5EDD3A5D9E}"/>
              </a:ext>
            </a:extLst>
          </p:cNvPr>
          <p:cNvSpPr/>
          <p:nvPr/>
        </p:nvSpPr>
        <p:spPr>
          <a:xfrm>
            <a:off x="5156801" y="981693"/>
            <a:ext cx="1209933" cy="317441"/>
          </a:xfrm>
          <a:prstGeom prst="rightArrow">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EF8C84B5-F2CA-4520-AB30-E9555C1B2510}"/>
              </a:ext>
            </a:extLst>
          </p:cNvPr>
          <p:cNvSpPr/>
          <p:nvPr/>
        </p:nvSpPr>
        <p:spPr>
          <a:xfrm>
            <a:off x="7227667" y="962364"/>
            <a:ext cx="731933" cy="317441"/>
          </a:xfrm>
          <a:prstGeom prst="rightArrow">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Skull with solid fill">
            <a:extLst>
              <a:ext uri="{FF2B5EF4-FFF2-40B4-BE49-F238E27FC236}">
                <a16:creationId xmlns:a16="http://schemas.microsoft.com/office/drawing/2014/main" id="{2B461C50-FB40-8572-5016-A91D902F8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9169" y="795663"/>
            <a:ext cx="675419" cy="675419"/>
          </a:xfrm>
          <a:prstGeom prst="rect">
            <a:avLst/>
          </a:prstGeom>
        </p:spPr>
      </p:pic>
    </p:spTree>
    <p:extLst>
      <p:ext uri="{BB962C8B-B14F-4D97-AF65-F5344CB8AC3E}">
        <p14:creationId xmlns:p14="http://schemas.microsoft.com/office/powerpoint/2010/main" val="2233888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Include a screenshot of Kibana logs depicting the port scan. </a:t>
            </a:r>
            <a:endParaRPr dirty="0">
              <a:latin typeface="Roboto"/>
              <a:ea typeface="Roboto"/>
              <a:cs typeface="Roboto"/>
              <a:sym typeface="Roboto"/>
            </a:endParaRPr>
          </a:p>
        </p:txBody>
      </p:sp>
      <p:sp>
        <p:nvSpPr>
          <p:cNvPr id="1163" name="Google Shape;1163;p65"/>
          <p:cNvSpPr txBox="1">
            <a:spLocks noGrp="1"/>
          </p:cNvSpPr>
          <p:nvPr>
            <p:ph type="subTitle" idx="1"/>
          </p:nvPr>
        </p:nvSpPr>
        <p:spPr>
          <a:xfrm>
            <a:off x="367350" y="710842"/>
            <a:ext cx="8555586"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The initial spike occurs at approximately 22:00 ET.</a:t>
            </a:r>
            <a:endParaRPr sz="1200" dirty="0"/>
          </a:p>
          <a:p>
            <a:pPr marL="320040" lvl="0" indent="-167640" algn="l" rtl="0">
              <a:spcBef>
                <a:spcPts val="0"/>
              </a:spcBef>
              <a:spcAft>
                <a:spcPts val="0"/>
              </a:spcAft>
              <a:buSzPts val="1200"/>
              <a:buChar char="●"/>
            </a:pPr>
            <a:r>
              <a:rPr lang="en" sz="1200" dirty="0"/>
              <a:t>A large spike in traffic from a single IP indicates a port scan.</a:t>
            </a:r>
            <a:endParaRPr sz="1200" dirty="0"/>
          </a:p>
        </p:txBody>
      </p:sp>
      <p:pic>
        <p:nvPicPr>
          <p:cNvPr id="1164" name="Google Shape;1164;p65"/>
          <p:cNvPicPr preferRelativeResize="0"/>
          <p:nvPr/>
        </p:nvPicPr>
        <p:blipFill>
          <a:blip r:embed="rId3">
            <a:alphaModFix/>
          </a:blip>
          <a:stretch>
            <a:fillRect/>
          </a:stretch>
        </p:blipFill>
        <p:spPr>
          <a:xfrm>
            <a:off x="416625" y="870004"/>
            <a:ext cx="424701" cy="331225"/>
          </a:xfrm>
          <a:prstGeom prst="rect">
            <a:avLst/>
          </a:prstGeom>
          <a:noFill/>
          <a:ln>
            <a:noFill/>
          </a:ln>
        </p:spPr>
      </p:pic>
      <p:pic>
        <p:nvPicPr>
          <p:cNvPr id="5" name="Picture 4" descr="Graphical user interface, application&#10;&#10;Description automatically generated">
            <a:extLst>
              <a:ext uri="{FF2B5EF4-FFF2-40B4-BE49-F238E27FC236}">
                <a16:creationId xmlns:a16="http://schemas.microsoft.com/office/drawing/2014/main" id="{C6AC145B-8854-E0EB-5508-8085511F28BB}"/>
              </a:ext>
            </a:extLst>
          </p:cNvPr>
          <p:cNvPicPr>
            <a:picLocks noChangeAspect="1"/>
          </p:cNvPicPr>
          <p:nvPr/>
        </p:nvPicPr>
        <p:blipFill>
          <a:blip r:embed="rId4"/>
          <a:stretch>
            <a:fillRect/>
          </a:stretch>
        </p:blipFill>
        <p:spPr>
          <a:xfrm>
            <a:off x="0" y="1552833"/>
            <a:ext cx="9144000" cy="203783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3" name="Google Shape;1173;p66"/>
          <p:cNvSpPr txBox="1">
            <a:spLocks noGrp="1"/>
          </p:cNvSpPr>
          <p:nvPr>
            <p:ph type="subTitle" idx="1"/>
          </p:nvPr>
        </p:nvSpPr>
        <p:spPr>
          <a:xfrm>
            <a:off x="220195" y="720518"/>
            <a:ext cx="8324285"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At 22:25 ET, there were 16,820 requests for the secret directory.</a:t>
            </a:r>
            <a:endParaRPr sz="1200" dirty="0"/>
          </a:p>
          <a:p>
            <a:pPr marL="320040" lvl="0" indent="-167640" algn="l" rtl="0">
              <a:spcBef>
                <a:spcPts val="0"/>
              </a:spcBef>
              <a:spcAft>
                <a:spcPts val="0"/>
              </a:spcAft>
              <a:buSzPts val="1200"/>
              <a:buChar char="●"/>
            </a:pPr>
            <a:r>
              <a:rPr lang="en" sz="1200" dirty="0"/>
              <a:t>These requests focused on the file secret_folder/connect_to_corp_server.</a:t>
            </a:r>
            <a:endParaRPr sz="1200" dirty="0"/>
          </a:p>
        </p:txBody>
      </p:sp>
      <p:pic>
        <p:nvPicPr>
          <p:cNvPr id="1174" name="Google Shape;1174;p66"/>
          <p:cNvPicPr preferRelativeResize="0"/>
          <p:nvPr/>
        </p:nvPicPr>
        <p:blipFill>
          <a:blip r:embed="rId3">
            <a:alphaModFix/>
          </a:blip>
          <a:stretch>
            <a:fillRect/>
          </a:stretch>
        </p:blipFill>
        <p:spPr>
          <a:xfrm>
            <a:off x="318446" y="814355"/>
            <a:ext cx="424701" cy="331225"/>
          </a:xfrm>
          <a:prstGeom prst="rect">
            <a:avLst/>
          </a:prstGeom>
          <a:noFill/>
          <a:ln>
            <a:noFill/>
          </a:ln>
        </p:spPr>
      </p:pic>
      <p:pic>
        <p:nvPicPr>
          <p:cNvPr id="7170" name="Picture 2">
            <a:extLst>
              <a:ext uri="{FF2B5EF4-FFF2-40B4-BE49-F238E27FC236}">
                <a16:creationId xmlns:a16="http://schemas.microsoft.com/office/drawing/2014/main" id="{F40CB453-F143-8582-7E8F-12C8614BA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00" y="1415249"/>
            <a:ext cx="3865501" cy="341911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AC941B39-1193-BEF1-4621-5D4B2FAA9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981" y="1415249"/>
            <a:ext cx="3865500" cy="34191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3" name="Google Shape;1183;p67"/>
          <p:cNvSpPr txBox="1">
            <a:spLocks noGrp="1"/>
          </p:cNvSpPr>
          <p:nvPr>
            <p:ph type="subTitle" idx="1"/>
          </p:nvPr>
        </p:nvSpPr>
        <p:spPr>
          <a:xfrm>
            <a:off x="477982" y="699736"/>
            <a:ext cx="8298668"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At 22:30 ET, We saw a massive spike in traffic (16,820 requests) indicating a brute force attack.</a:t>
            </a:r>
            <a:endParaRPr sz="1200" dirty="0"/>
          </a:p>
          <a:p>
            <a:pPr marL="320040" lvl="0" indent="-167640" algn="l" rtl="0">
              <a:spcBef>
                <a:spcPts val="0"/>
              </a:spcBef>
              <a:spcAft>
                <a:spcPts val="0"/>
              </a:spcAft>
              <a:buSzPts val="1200"/>
              <a:buChar char="●"/>
            </a:pPr>
            <a:r>
              <a:rPr lang="en" sz="1200" dirty="0"/>
              <a:t>We found that it took 16,817 requests for the attacker to find the login credentials.</a:t>
            </a:r>
            <a:endParaRPr sz="1200" dirty="0"/>
          </a:p>
        </p:txBody>
      </p:sp>
      <p:pic>
        <p:nvPicPr>
          <p:cNvPr id="1184" name="Google Shape;1184;p67"/>
          <p:cNvPicPr preferRelativeResize="0"/>
          <p:nvPr/>
        </p:nvPicPr>
        <p:blipFill>
          <a:blip r:embed="rId3">
            <a:alphaModFix/>
          </a:blip>
          <a:stretch>
            <a:fillRect/>
          </a:stretch>
        </p:blipFill>
        <p:spPr>
          <a:xfrm>
            <a:off x="387718" y="793573"/>
            <a:ext cx="622412" cy="331225"/>
          </a:xfrm>
          <a:prstGeom prst="rect">
            <a:avLst/>
          </a:prstGeom>
          <a:noFill/>
          <a:ln>
            <a:noFill/>
          </a:ln>
        </p:spPr>
      </p:pic>
      <p:pic>
        <p:nvPicPr>
          <p:cNvPr id="8194" name="Picture 2">
            <a:extLst>
              <a:ext uri="{FF2B5EF4-FFF2-40B4-BE49-F238E27FC236}">
                <a16:creationId xmlns:a16="http://schemas.microsoft.com/office/drawing/2014/main" id="{35F8C610-3E51-B9E6-667D-570B3C63C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17" y="1384672"/>
            <a:ext cx="8303661" cy="2940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3" name="Google Shape;1193;p68"/>
          <p:cNvSpPr txBox="1">
            <a:spLocks noGrp="1"/>
          </p:cNvSpPr>
          <p:nvPr>
            <p:ph type="subTitle" idx="1"/>
          </p:nvPr>
        </p:nvSpPr>
        <p:spPr>
          <a:xfrm>
            <a:off x="106001" y="796225"/>
            <a:ext cx="8833748"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Our analysis found 78 requests for the </a:t>
            </a:r>
            <a:r>
              <a:rPr lang="en-US" sz="1200" dirty="0" err="1"/>
              <a:t>WebDav</a:t>
            </a:r>
            <a:r>
              <a:rPr lang="en-US" sz="1200" dirty="0"/>
              <a:t> corporate server.</a:t>
            </a:r>
            <a:endParaRPr sz="1200" dirty="0"/>
          </a:p>
          <a:p>
            <a:pPr marL="320040" lvl="0" indent="-167640" algn="l" rtl="0">
              <a:spcBef>
                <a:spcPts val="0"/>
              </a:spcBef>
              <a:spcAft>
                <a:spcPts val="0"/>
              </a:spcAft>
              <a:buSzPts val="1200"/>
              <a:buChar char="●"/>
            </a:pPr>
            <a:r>
              <a:rPr lang="en" sz="1200" dirty="0"/>
              <a:t>The attackers requested one file in particular – definitely_not_suspicious_2.php.</a:t>
            </a:r>
          </a:p>
          <a:p>
            <a:pPr marL="320040" lvl="0" indent="-167640" algn="l" rtl="0">
              <a:spcBef>
                <a:spcPts val="0"/>
              </a:spcBef>
              <a:spcAft>
                <a:spcPts val="0"/>
              </a:spcAft>
              <a:buSzPts val="1200"/>
              <a:buChar char="●"/>
            </a:pPr>
            <a:r>
              <a:rPr lang="en" sz="1200" dirty="0"/>
              <a:t>We believe that this requested file was uploaded to the WebDav server and contains a malicious payload.</a:t>
            </a:r>
            <a:endParaRPr sz="1200" dirty="0"/>
          </a:p>
        </p:txBody>
      </p:sp>
      <p:pic>
        <p:nvPicPr>
          <p:cNvPr id="1194" name="Google Shape;1194;p68"/>
          <p:cNvPicPr preferRelativeResize="0"/>
          <p:nvPr/>
        </p:nvPicPr>
        <p:blipFill>
          <a:blip r:embed="rId3">
            <a:alphaModFix/>
          </a:blip>
          <a:stretch>
            <a:fillRect/>
          </a:stretch>
        </p:blipFill>
        <p:spPr>
          <a:xfrm>
            <a:off x="204251" y="890062"/>
            <a:ext cx="424701" cy="331225"/>
          </a:xfrm>
          <a:prstGeom prst="rect">
            <a:avLst/>
          </a:prstGeom>
          <a:noFill/>
          <a:ln>
            <a:noFill/>
          </a:ln>
        </p:spPr>
      </p:pic>
      <p:pic>
        <p:nvPicPr>
          <p:cNvPr id="9218" name="Picture 2">
            <a:extLst>
              <a:ext uri="{FF2B5EF4-FFF2-40B4-BE49-F238E27FC236}">
                <a16:creationId xmlns:a16="http://schemas.microsoft.com/office/drawing/2014/main" id="{B4335586-83F7-0921-631A-3F640FF0D8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122"/>
          <a:stretch/>
        </p:blipFill>
        <p:spPr bwMode="auto">
          <a:xfrm>
            <a:off x="106001" y="1806837"/>
            <a:ext cx="4044400" cy="213149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699E862-48C1-73BE-F426-EB253D7D58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347"/>
          <a:stretch/>
        </p:blipFill>
        <p:spPr bwMode="auto">
          <a:xfrm>
            <a:off x="4244326" y="1790825"/>
            <a:ext cx="4793673"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Finding the Meterpreter Shell</a:t>
            </a:r>
            <a:endParaRPr dirty="0">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3" name="Google Shape;1193;p68"/>
          <p:cNvSpPr txBox="1">
            <a:spLocks noGrp="1"/>
          </p:cNvSpPr>
          <p:nvPr>
            <p:ph type="subTitle" idx="1"/>
          </p:nvPr>
        </p:nvSpPr>
        <p:spPr>
          <a:xfrm>
            <a:off x="106001" y="796225"/>
            <a:ext cx="8833748"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Metasploit uses a default port of 4444 for reverse shells.</a:t>
            </a:r>
            <a:endParaRPr sz="1200" dirty="0"/>
          </a:p>
          <a:p>
            <a:pPr marL="320040" lvl="0" indent="-167640" algn="l" rtl="0">
              <a:spcBef>
                <a:spcPts val="0"/>
              </a:spcBef>
              <a:spcAft>
                <a:spcPts val="0"/>
              </a:spcAft>
              <a:buSzPts val="1200"/>
              <a:buChar char="●"/>
            </a:pPr>
            <a:r>
              <a:rPr lang="en" sz="1200" dirty="0"/>
              <a:t>Filtering outgoing traffic on that port yielded 10 results. No traffic should use this port, so we can infer that this is an indication of a malicious shell running on the server.</a:t>
            </a:r>
          </a:p>
        </p:txBody>
      </p:sp>
      <p:pic>
        <p:nvPicPr>
          <p:cNvPr id="1194" name="Google Shape;1194;p68"/>
          <p:cNvPicPr preferRelativeResize="0"/>
          <p:nvPr/>
        </p:nvPicPr>
        <p:blipFill>
          <a:blip r:embed="rId3">
            <a:alphaModFix/>
          </a:blip>
          <a:stretch>
            <a:fillRect/>
          </a:stretch>
        </p:blipFill>
        <p:spPr>
          <a:xfrm>
            <a:off x="204251" y="890062"/>
            <a:ext cx="424701" cy="331225"/>
          </a:xfrm>
          <a:prstGeom prst="rect">
            <a:avLst/>
          </a:prstGeom>
          <a:noFill/>
          <a:ln>
            <a:noFill/>
          </a:ln>
        </p:spPr>
      </p:pic>
      <p:pic>
        <p:nvPicPr>
          <p:cNvPr id="10242" name="Picture 2">
            <a:extLst>
              <a:ext uri="{FF2B5EF4-FFF2-40B4-BE49-F238E27FC236}">
                <a16:creationId xmlns:a16="http://schemas.microsoft.com/office/drawing/2014/main" id="{58B1CD6C-0042-4942-21A6-7E367C160C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50" y="1458623"/>
            <a:ext cx="59436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696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Since a port scan involves a rapid series of incoming requests from a single source IP, we can set an alert to trigger when a certain rate of requests over time from a single source is reached.</a:t>
            </a:r>
            <a:endParaRPr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Since port scan requests number in the thousands per second, we could set a threshold of 5000 in a single minute from a single IP.</a:t>
            </a:r>
            <a:endParaRPr sz="1400"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b="1" dirty="0"/>
              <a:t>Ideally, all systems would be behind a firewall or IDS of some kind that limits the ability of attackers to scan the network.</a:t>
            </a:r>
            <a:endParaRPr sz="1400" b="1" dirty="0"/>
          </a:p>
          <a:p>
            <a:pPr marL="0" lvl="0" indent="0" algn="l" rtl="0">
              <a:spcBef>
                <a:spcPts val="0"/>
              </a:spcBef>
              <a:spcAft>
                <a:spcPts val="0"/>
              </a:spcAft>
              <a:buNone/>
            </a:pPr>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Since this secret directory should not be accessible from the open internet, we can set an alert to trigger any time an external IP address attempts to access this specific URL.</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The threshold for this would be 1, since it should not be accessed by anyone.</a:t>
            </a:r>
            <a:endParaRPr sz="1400" dirty="0"/>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The simplest defense against this vulnerability is </a:t>
            </a:r>
            <a:r>
              <a:rPr lang="en-US" sz="1400" b="1" dirty="0"/>
              <a:t>not to keep a secret directory with secret files on a public-facing webserver</a:t>
            </a: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If the directory must be kept, there should be a lockout after a certain number of authentication attempts to access that page over a short period of time.</a:t>
            </a:r>
            <a:endParaRPr sz="1400" dirty="0"/>
          </a:p>
          <a:p>
            <a:pPr marL="0" lvl="0" indent="0" algn="l" rtl="0">
              <a:spcBef>
                <a:spcPts val="0"/>
              </a:spcBef>
              <a:spcAft>
                <a:spcPts val="0"/>
              </a:spcAft>
              <a:buNone/>
            </a:pPr>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Since a brute-force attempt will have many failed requests before success, we could set an alarm for a certain volume of HTTP error codes that indicate unauthorized login attempts (Error code 401).</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reasonable threshold would be 50 failed attempts inside of 5 minutes. This is because a human being will rarely exceed this threshold, whereas a brute force attack would violate this threshold easily.</a:t>
            </a:r>
            <a:endParaRPr sz="1400"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One way to harden against this type of attack is to set a lockout threshold for failed login attempts. In this case, if there are over 10 failed login attempts for a single IP over the course of 10 minutes, we would block that user from attempting a login for a period of 1 hour. Every subsequent violation of this threshold increases the lockout period, making brute force attacks all but impossible.</a:t>
            </a:r>
            <a:endParaRPr sz="1400" dirty="0"/>
          </a:p>
          <a:p>
            <a:pPr marL="0" lvl="0" indent="0" algn="l" rtl="0">
              <a:spcBef>
                <a:spcPts val="0"/>
              </a:spcBef>
              <a:spcAft>
                <a:spcPts val="0"/>
              </a:spcAft>
              <a:buNone/>
            </a:pPr>
            <a:endParaRPr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The only people that should be able to access this corporate server are internal IP addresses from whitelisted employee machines. </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We could set an alert anytime this server is accessed from a non-whitelisted IP address.</a:t>
            </a:r>
            <a:endParaRPr sz="14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The biggest problem with the corporate WebDav server is that it is accessible from the open internet. One mitigation strategy is to limit access to this shared folder to an internal network or VPN. That way, only internal and/or authenticated connections can find and access the shared WebDav drive.</a:t>
            </a:r>
          </a:p>
          <a:p>
            <a:pPr marL="0" lvl="0" indent="0" algn="l" rtl="0">
              <a:spcBef>
                <a:spcPts val="0"/>
              </a:spcBef>
              <a:spcAft>
                <a:spcPts val="0"/>
              </a:spcAft>
              <a:buNone/>
            </a:pPr>
            <a:endParaRPr lang="en" sz="1400" dirty="0"/>
          </a:p>
          <a:p>
            <a:pPr marL="0" lvl="0" indent="0" algn="l" rtl="0">
              <a:spcBef>
                <a:spcPts val="0"/>
              </a:spcBef>
              <a:spcAft>
                <a:spcPts val="0"/>
              </a:spcAft>
              <a:buNone/>
            </a:pPr>
            <a:r>
              <a:rPr lang="en" sz="1400" b="1" dirty="0"/>
              <a:t>Ideally, the corporate share drive should not be on the same machine as the front-facing webserver</a:t>
            </a:r>
            <a:endParaRPr sz="14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In terms of detecting a reverse shell upload, there are two alert strategies.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One is to set an alert anytime a POST HTTP request is generated for that location. This would indicate a file upload of some kind.</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The other is to listen for outgoing malicious connections on non-standard ports. This can be achieved with an IDS or firewall.</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b="1" dirty="0"/>
              <a:t>File uploads to the </a:t>
            </a:r>
            <a:r>
              <a:rPr lang="en-US" sz="1400" b="1" dirty="0" err="1"/>
              <a:t>WebDav</a:t>
            </a:r>
            <a:r>
              <a:rPr lang="en-US" sz="1400" b="1" dirty="0"/>
              <a:t> server should be both authenticated and sanitized.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During the penetration test, we bypassed the authentication problem by stealing Ryan’s credentials. But the </a:t>
            </a:r>
            <a:r>
              <a:rPr lang="en-US" sz="1400" dirty="0" err="1"/>
              <a:t>WebDav</a:t>
            </a:r>
            <a:r>
              <a:rPr lang="en-US" sz="1400" dirty="0"/>
              <a:t> service still allowed us to upload clearly executable code to the server. This can be mitigated by proper data sanitization procedures.</a:t>
            </a:r>
            <a:endParaRPr sz="1400" dirty="0"/>
          </a:p>
          <a:p>
            <a:pPr marL="0" lvl="0" indent="0" algn="l" rtl="0">
              <a:spcBef>
                <a:spcPts val="0"/>
              </a:spcBef>
              <a:spcAft>
                <a:spcPts val="0"/>
              </a:spcAft>
              <a:buNone/>
            </a:pPr>
            <a:endParaRPr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Executive Summary</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b="1" dirty="0">
                <a:latin typeface="Roboto"/>
                <a:ea typeface="Roboto"/>
                <a:cs typeface="Roboto"/>
                <a:sym typeface="Roboto"/>
              </a:rPr>
              <a:t>Vulnerabilities Found:</a:t>
            </a: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Local File Inclusion on Webserver</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Brute Force Vulnerabilities</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Unauthorized File Upload</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Remote Code Execution</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b="1" dirty="0">
                <a:latin typeface="Roboto"/>
                <a:ea typeface="Roboto"/>
                <a:cs typeface="Roboto"/>
                <a:sym typeface="Roboto"/>
              </a:rPr>
              <a:t>Activity Detected</a:t>
            </a: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Port Scan</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Unauthorized access to </a:t>
            </a:r>
            <a:r>
              <a:rPr lang="en-US" sz="1200" dirty="0" err="1">
                <a:latin typeface="Roboto"/>
                <a:ea typeface="Roboto"/>
                <a:cs typeface="Roboto"/>
                <a:sym typeface="Roboto"/>
              </a:rPr>
              <a:t>secret_folder</a:t>
            </a: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Brute Force Attack</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Unauthorized Upload</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Suspicious traffic</a:t>
            </a:r>
            <a:endParaRPr sz="1200" dirty="0">
              <a:latin typeface="Roboto"/>
              <a:ea typeface="Roboto"/>
              <a:cs typeface="Roboto"/>
              <a:sym typeface="Roboto"/>
            </a:endParaRPr>
          </a:p>
        </p:txBody>
      </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b="1" dirty="0">
                <a:latin typeface="Roboto"/>
                <a:ea typeface="Roboto"/>
                <a:cs typeface="Roboto"/>
                <a:sym typeface="Roboto"/>
              </a:rPr>
              <a:t>Mitigations</a:t>
            </a: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Remove secret folders and files from site</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Limit login attempts</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Encrypt data at rest</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Separate </a:t>
            </a:r>
            <a:r>
              <a:rPr lang="en-US" sz="1200" dirty="0" err="1">
                <a:latin typeface="Roboto"/>
                <a:ea typeface="Roboto"/>
                <a:cs typeface="Roboto"/>
                <a:sym typeface="Roboto"/>
              </a:rPr>
              <a:t>WebDav</a:t>
            </a:r>
            <a:r>
              <a:rPr lang="en-US" sz="1200" dirty="0">
                <a:latin typeface="Roboto"/>
                <a:ea typeface="Roboto"/>
                <a:cs typeface="Roboto"/>
                <a:sym typeface="Roboto"/>
              </a:rPr>
              <a:t> and public webserver</a:t>
            </a:r>
          </a:p>
          <a:p>
            <a:pPr marL="171450" lvl="0" indent="-171450" algn="l" rtl="0">
              <a:lnSpc>
                <a:spcPct val="115000"/>
              </a:lnSpc>
              <a:spcBef>
                <a:spcPts val="0"/>
              </a:spcBef>
              <a:spcAft>
                <a:spcPts val="0"/>
              </a:spcAft>
              <a:buFont typeface="Arial" panose="020B0604020202020204" pitchFamily="34" charset="0"/>
              <a:buChar char="•"/>
            </a:pP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200" dirty="0">
                <a:latin typeface="Roboto"/>
                <a:ea typeface="Roboto"/>
                <a:cs typeface="Roboto"/>
                <a:sym typeface="Roboto"/>
              </a:rPr>
              <a:t>Authenticate and sanitize uploads to </a:t>
            </a:r>
            <a:r>
              <a:rPr lang="en-US" sz="1200" dirty="0" err="1">
                <a:latin typeface="Roboto"/>
                <a:ea typeface="Roboto"/>
                <a:cs typeface="Roboto"/>
                <a:sym typeface="Roboto"/>
              </a:rPr>
              <a:t>WebDav</a:t>
            </a: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p:txBody>
      </p:sp>
      <p:sp>
        <p:nvSpPr>
          <p:cNvPr id="2" name="TextBox 1">
            <a:extLst>
              <a:ext uri="{FF2B5EF4-FFF2-40B4-BE49-F238E27FC236}">
                <a16:creationId xmlns:a16="http://schemas.microsoft.com/office/drawing/2014/main" id="{E5B00358-77C7-C93A-93EB-ACB4E9205C8C}"/>
              </a:ext>
            </a:extLst>
          </p:cNvPr>
          <p:cNvSpPr txBox="1"/>
          <p:nvPr/>
        </p:nvSpPr>
        <p:spPr>
          <a:xfrm>
            <a:off x="991604" y="927397"/>
            <a:ext cx="1893841" cy="355995"/>
          </a:xfrm>
          <a:prstGeom prst="rect">
            <a:avLst/>
          </a:prstGeom>
          <a:noFill/>
        </p:spPr>
        <p:txBody>
          <a:bodyPr wrap="square" rtlCol="0">
            <a:spAutoFit/>
          </a:bodyPr>
          <a:lstStyle/>
          <a:p>
            <a:pPr>
              <a:lnSpc>
                <a:spcPct val="115000"/>
              </a:lnSpc>
            </a:pPr>
            <a:r>
              <a:rPr lang="en-US" sz="1600" b="1" dirty="0">
                <a:latin typeface="Roboto"/>
                <a:ea typeface="Roboto"/>
              </a:rPr>
              <a:t>Penetration Test</a:t>
            </a:r>
          </a:p>
        </p:txBody>
      </p:sp>
      <p:sp>
        <p:nvSpPr>
          <p:cNvPr id="20" name="TextBox 19">
            <a:extLst>
              <a:ext uri="{FF2B5EF4-FFF2-40B4-BE49-F238E27FC236}">
                <a16:creationId xmlns:a16="http://schemas.microsoft.com/office/drawing/2014/main" id="{1ACD0392-471C-E7A5-9193-88B0FAF6FA92}"/>
              </a:ext>
            </a:extLst>
          </p:cNvPr>
          <p:cNvSpPr txBox="1"/>
          <p:nvPr/>
        </p:nvSpPr>
        <p:spPr>
          <a:xfrm>
            <a:off x="3762328" y="927397"/>
            <a:ext cx="2162222" cy="355995"/>
          </a:xfrm>
          <a:prstGeom prst="rect">
            <a:avLst/>
          </a:prstGeom>
          <a:noFill/>
        </p:spPr>
        <p:txBody>
          <a:bodyPr wrap="square" rtlCol="0">
            <a:spAutoFit/>
          </a:bodyPr>
          <a:lstStyle/>
          <a:p>
            <a:pPr>
              <a:lnSpc>
                <a:spcPct val="115000"/>
              </a:lnSpc>
            </a:pPr>
            <a:r>
              <a:rPr lang="en-US" sz="1600" b="1" dirty="0">
                <a:latin typeface="Roboto"/>
                <a:ea typeface="Roboto"/>
              </a:rPr>
              <a:t>Intrusion Detection</a:t>
            </a:r>
          </a:p>
        </p:txBody>
      </p:sp>
      <p:sp>
        <p:nvSpPr>
          <p:cNvPr id="21" name="TextBox 20">
            <a:extLst>
              <a:ext uri="{FF2B5EF4-FFF2-40B4-BE49-F238E27FC236}">
                <a16:creationId xmlns:a16="http://schemas.microsoft.com/office/drawing/2014/main" id="{54D6E2F3-F44E-49A6-EFE6-70BDF4A52E75}"/>
              </a:ext>
            </a:extLst>
          </p:cNvPr>
          <p:cNvSpPr txBox="1"/>
          <p:nvPr/>
        </p:nvSpPr>
        <p:spPr>
          <a:xfrm>
            <a:off x="6667453" y="903612"/>
            <a:ext cx="2019366" cy="355995"/>
          </a:xfrm>
          <a:prstGeom prst="rect">
            <a:avLst/>
          </a:prstGeom>
          <a:noFill/>
        </p:spPr>
        <p:txBody>
          <a:bodyPr wrap="square" rtlCol="0">
            <a:spAutoFit/>
          </a:bodyPr>
          <a:lstStyle/>
          <a:p>
            <a:pPr>
              <a:lnSpc>
                <a:spcPct val="115000"/>
              </a:lnSpc>
            </a:pPr>
            <a:r>
              <a:rPr lang="en-US" sz="1600" b="1" dirty="0">
                <a:latin typeface="Roboto"/>
                <a:ea typeface="Roboto"/>
              </a:rPr>
              <a:t>Recommendations</a:t>
            </a:r>
          </a:p>
        </p:txBody>
      </p:sp>
      <p:pic>
        <p:nvPicPr>
          <p:cNvPr id="4" name="Graphic 3" descr="Needle with solid fill">
            <a:extLst>
              <a:ext uri="{FF2B5EF4-FFF2-40B4-BE49-F238E27FC236}">
                <a16:creationId xmlns:a16="http://schemas.microsoft.com/office/drawing/2014/main" id="{A52EAA54-B21E-D714-7902-6FFB75F44B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431" y="766506"/>
            <a:ext cx="723284" cy="723284"/>
          </a:xfrm>
          <a:prstGeom prst="rect">
            <a:avLst/>
          </a:prstGeom>
        </p:spPr>
      </p:pic>
      <p:pic>
        <p:nvPicPr>
          <p:cNvPr id="6" name="Graphic 5" descr="Shield Tick with solid fill">
            <a:extLst>
              <a:ext uri="{FF2B5EF4-FFF2-40B4-BE49-F238E27FC236}">
                <a16:creationId xmlns:a16="http://schemas.microsoft.com/office/drawing/2014/main" id="{5519A947-702C-A792-918F-E59952E2B3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2775" y="745468"/>
            <a:ext cx="723284" cy="723284"/>
          </a:xfrm>
          <a:prstGeom prst="rect">
            <a:avLst/>
          </a:prstGeom>
        </p:spPr>
      </p:pic>
      <p:pic>
        <p:nvPicPr>
          <p:cNvPr id="8" name="Graphic 7" descr="Artificial Intelligence with solid fill">
            <a:extLst>
              <a:ext uri="{FF2B5EF4-FFF2-40B4-BE49-F238E27FC236}">
                <a16:creationId xmlns:a16="http://schemas.microsoft.com/office/drawing/2014/main" id="{DC642396-BB77-C3BE-A5D3-012952DA83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9692" y="743283"/>
            <a:ext cx="723284" cy="723284"/>
          </a:xfrm>
          <a:prstGeom prst="rect">
            <a:avLst/>
          </a:prstGeom>
        </p:spPr>
      </p:pic>
    </p:spTree>
    <p:extLst>
      <p:ext uri="{BB962C8B-B14F-4D97-AF65-F5344CB8AC3E}">
        <p14:creationId xmlns:p14="http://schemas.microsoft.com/office/powerpoint/2010/main" val="380821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57"/>
          <p:cNvSpPr txBox="1">
            <a:spLocks noGrp="1"/>
          </p:cNvSpPr>
          <p:nvPr>
            <p:ph type="subTitle" idx="3"/>
          </p:nvPr>
        </p:nvSpPr>
        <p:spPr>
          <a:xfrm>
            <a:off x="7052550" y="852870"/>
            <a:ext cx="1814100" cy="38976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192.168.1.0/24</a:t>
            </a:r>
            <a:endParaRPr dirty="0"/>
          </a:p>
          <a:p>
            <a:pPr marL="0" lvl="0" indent="0" algn="l" rtl="0">
              <a:spcBef>
                <a:spcPts val="0"/>
              </a:spcBef>
              <a:spcAft>
                <a:spcPts val="0"/>
              </a:spcAft>
              <a:buClr>
                <a:schemeClr val="dk1"/>
              </a:buClr>
              <a:buSzPts val="1100"/>
              <a:buFont typeface="Arial"/>
              <a:buNone/>
            </a:pPr>
            <a:r>
              <a:rPr lang="en" dirty="0"/>
              <a:t>Netmask: 255.255.255.0</a:t>
            </a:r>
            <a:endParaRPr dirty="0"/>
          </a:p>
          <a:p>
            <a:pPr marL="0" lvl="0" indent="0" algn="l" rtl="0">
              <a:spcBef>
                <a:spcPts val="0"/>
              </a:spcBef>
              <a:spcAft>
                <a:spcPts val="0"/>
              </a:spcAft>
              <a:buClr>
                <a:schemeClr val="dk1"/>
              </a:buClr>
              <a:buSzPts val="1100"/>
              <a:buFont typeface="Arial"/>
              <a:buNone/>
            </a:pPr>
            <a:r>
              <a:rPr lang="en" dirty="0"/>
              <a:t>Gateway: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192.168.1.1</a:t>
            </a:r>
            <a:endParaRPr dirty="0"/>
          </a:p>
          <a:p>
            <a:pPr marL="0" lvl="0" indent="0" algn="l" rtl="0">
              <a:spcBef>
                <a:spcPts val="0"/>
              </a:spcBef>
              <a:spcAft>
                <a:spcPts val="0"/>
              </a:spcAft>
              <a:buClr>
                <a:schemeClr val="dk1"/>
              </a:buClr>
              <a:buSzPts val="1100"/>
              <a:buFont typeface="Arial"/>
              <a:buNone/>
            </a:pPr>
            <a:r>
              <a:rPr lang="en" dirty="0"/>
              <a:t>OS: Windows 10</a:t>
            </a:r>
            <a:endParaRPr dirty="0"/>
          </a:p>
          <a:p>
            <a:pPr marL="0" lvl="0" indent="0" algn="l" rtl="0">
              <a:spcBef>
                <a:spcPts val="0"/>
              </a:spcBef>
              <a:spcAft>
                <a:spcPts val="0"/>
              </a:spcAft>
              <a:buClr>
                <a:schemeClr val="dk1"/>
              </a:buClr>
              <a:buSzPts val="1100"/>
              <a:buFont typeface="Arial"/>
              <a:buNone/>
            </a:pPr>
            <a:r>
              <a:rPr lang="en" dirty="0"/>
              <a:t>Hostname: Base HyperV</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192.16.1.100</a:t>
            </a:r>
            <a:endParaRPr dirty="0"/>
          </a:p>
          <a:p>
            <a:pPr marL="0" lvl="0" indent="0" algn="l" rtl="0">
              <a:spcBef>
                <a:spcPts val="0"/>
              </a:spcBef>
              <a:spcAft>
                <a:spcPts val="0"/>
              </a:spcAft>
              <a:buClr>
                <a:schemeClr val="dk1"/>
              </a:buClr>
              <a:buSzPts val="1100"/>
              <a:buFont typeface="Arial"/>
              <a:buNone/>
            </a:pPr>
            <a:r>
              <a:rPr lang="en" dirty="0"/>
              <a:t>OS: Ubuntu Linux</a:t>
            </a:r>
            <a:endParaRPr dirty="0"/>
          </a:p>
          <a:p>
            <a:pPr marL="0" lvl="0" indent="0" algn="l" rtl="0">
              <a:spcBef>
                <a:spcPts val="0"/>
              </a:spcBef>
              <a:spcAft>
                <a:spcPts val="0"/>
              </a:spcAft>
              <a:buClr>
                <a:schemeClr val="dk1"/>
              </a:buClr>
              <a:buSzPts val="1100"/>
              <a:buFont typeface="Arial"/>
              <a:buNone/>
            </a:pPr>
            <a:r>
              <a:rPr lang="en" dirty="0"/>
              <a:t>Hostname: ELK Server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Ubuntu Linux</a:t>
            </a:r>
            <a:endParaRPr dirty="0"/>
          </a:p>
          <a:p>
            <a:pPr marL="0" lvl="0" indent="0" algn="l" rtl="0">
              <a:spcBef>
                <a:spcPts val="0"/>
              </a:spcBef>
              <a:spcAft>
                <a:spcPts val="0"/>
              </a:spcAft>
              <a:buClr>
                <a:schemeClr val="dk1"/>
              </a:buClr>
              <a:buSzPts val="1100"/>
              <a:buFont typeface="Arial"/>
              <a:buNone/>
            </a:pPr>
            <a:r>
              <a:rPr lang="en" dirty="0"/>
              <a:t>Hostname: </a:t>
            </a:r>
            <a:r>
              <a:rPr lang="en-US" dirty="0"/>
              <a:t>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192.168.1.90</a:t>
            </a:r>
            <a:endParaRPr dirty="0"/>
          </a:p>
          <a:p>
            <a:pPr marL="0" lvl="0" indent="0" algn="l" rtl="0">
              <a:spcBef>
                <a:spcPts val="0"/>
              </a:spcBef>
              <a:spcAft>
                <a:spcPts val="0"/>
              </a:spcAft>
              <a:buClr>
                <a:schemeClr val="dk1"/>
              </a:buClr>
              <a:buSzPts val="1100"/>
              <a:buFont typeface="Arial"/>
              <a:buNone/>
            </a:pPr>
            <a:r>
              <a:rPr lang="en" dirty="0"/>
              <a:t>OS: Kali Linux</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pic>
        <p:nvPicPr>
          <p:cNvPr id="3" name="Picture 2" descr="Diagram&#10;&#10;Description automatically generated with medium confidence">
            <a:extLst>
              <a:ext uri="{FF2B5EF4-FFF2-40B4-BE49-F238E27FC236}">
                <a16:creationId xmlns:a16="http://schemas.microsoft.com/office/drawing/2014/main" id="{CB615A31-3E55-0D68-EDA0-96A6D61F09C4}"/>
              </a:ext>
            </a:extLst>
          </p:cNvPr>
          <p:cNvPicPr>
            <a:picLocks noChangeAspect="1"/>
          </p:cNvPicPr>
          <p:nvPr/>
        </p:nvPicPr>
        <p:blipFill>
          <a:blip r:embed="rId3"/>
          <a:stretch>
            <a:fillRect/>
          </a:stretch>
        </p:blipFill>
        <p:spPr>
          <a:xfrm>
            <a:off x="1832742" y="755075"/>
            <a:ext cx="4281816" cy="40931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2361697211"/>
              </p:ext>
            </p:extLst>
          </p:nvPr>
        </p:nvGraphicFramePr>
        <p:xfrm>
          <a:off x="419800" y="1198750"/>
          <a:ext cx="8346600" cy="3698020"/>
        </p:xfrm>
        <a:graphic>
          <a:graphicData uri="http://schemas.openxmlformats.org/drawingml/2006/table">
            <a:tbl>
              <a:tblPr>
                <a:noFill/>
                <a:tableStyleId>{D84A0BF8-731E-4394-AB81-B9DB32C37F83}</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 sz="1600" dirty="0">
                          <a:latin typeface="Roboto"/>
                          <a:ea typeface="Roboto"/>
                          <a:cs typeface="Roboto"/>
                          <a:sym typeface="Roboto"/>
                        </a:rPr>
                        <a:t>HyperVisor Machine</a:t>
                      </a:r>
                      <a:endParaRPr sz="16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a:ea typeface="Roboto"/>
                          <a:cs typeface="Roboto"/>
                          <a:sym typeface="Roboto"/>
                        </a:rPr>
                        <a:t>192.168.1.1</a:t>
                      </a:r>
                      <a:endParaRPr sz="16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600">
                          <a:latin typeface="Roboto"/>
                          <a:ea typeface="Roboto"/>
                          <a:cs typeface="Roboto"/>
                          <a:sym typeface="Roboto"/>
                        </a:rPr>
                        <a:t>Hosts the internal network and virtual machines using HyperV</a:t>
                      </a:r>
                      <a:endParaRPr sz="16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 sz="1600">
                          <a:latin typeface="Roboto"/>
                          <a:ea typeface="Roboto"/>
                          <a:cs typeface="Roboto"/>
                          <a:sym typeface="Roboto"/>
                        </a:rPr>
                        <a:t>ELK Server</a:t>
                      </a:r>
                      <a:endParaRPr sz="16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a:ea typeface="Roboto"/>
                          <a:cs typeface="Roboto"/>
                          <a:sym typeface="Roboto"/>
                        </a:rPr>
                        <a:t>192.168.1.100</a:t>
                      </a:r>
                      <a:endParaRPr sz="16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600">
                          <a:latin typeface="Roboto"/>
                          <a:ea typeface="Roboto"/>
                          <a:cs typeface="Roboto"/>
                          <a:sym typeface="Roboto"/>
                        </a:rPr>
                        <a:t>Log management and visualization</a:t>
                      </a:r>
                      <a:endParaRPr sz="16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 sz="1600" dirty="0">
                          <a:latin typeface="Roboto"/>
                          <a:ea typeface="Roboto"/>
                          <a:cs typeface="Roboto"/>
                          <a:sym typeface="Roboto"/>
                        </a:rPr>
                        <a:t>Capstone</a:t>
                      </a:r>
                      <a:endParaRPr sz="16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a:ea typeface="Roboto"/>
                          <a:cs typeface="Roboto"/>
                          <a:sym typeface="Roboto"/>
                        </a:rPr>
                        <a:t>192.168.1.105</a:t>
                      </a:r>
                      <a:endParaRPr sz="16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600" dirty="0">
                          <a:latin typeface="Roboto"/>
                          <a:ea typeface="Roboto"/>
                          <a:cs typeface="Roboto"/>
                          <a:sym typeface="Roboto"/>
                        </a:rPr>
                        <a:t>Webserver host/target machine</a:t>
                      </a:r>
                      <a:endParaRPr sz="16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 sz="1600">
                          <a:latin typeface="Roboto"/>
                          <a:ea typeface="Roboto"/>
                          <a:cs typeface="Roboto"/>
                          <a:sym typeface="Roboto"/>
                        </a:rPr>
                        <a:t>Kali</a:t>
                      </a:r>
                      <a:endParaRPr sz="16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Roboto"/>
                          <a:ea typeface="Roboto"/>
                          <a:cs typeface="Roboto"/>
                          <a:sym typeface="Roboto"/>
                        </a:rPr>
                        <a:t>192.168.1.90</a:t>
                      </a:r>
                      <a:endParaRPr sz="16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600" dirty="0">
                          <a:latin typeface="Roboto"/>
                          <a:ea typeface="Roboto"/>
                          <a:cs typeface="Roboto"/>
                          <a:sym typeface="Roboto"/>
                        </a:rPr>
                        <a:t>Penetration testing machine</a:t>
                      </a:r>
                      <a:endParaRPr sz="16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84" name="Google Shape;1084;p60"/>
          <p:cNvGraphicFramePr/>
          <p:nvPr>
            <p:extLst>
              <p:ext uri="{D42A27DB-BD31-4B8C-83A1-F6EECF244321}">
                <p14:modId xmlns:p14="http://schemas.microsoft.com/office/powerpoint/2010/main" val="646002103"/>
              </p:ext>
            </p:extLst>
          </p:nvPr>
        </p:nvGraphicFramePr>
        <p:xfrm>
          <a:off x="467150" y="1201900"/>
          <a:ext cx="8362500" cy="3731970"/>
        </p:xfrm>
        <a:graphic>
          <a:graphicData uri="http://schemas.openxmlformats.org/drawingml/2006/table">
            <a:tbl>
              <a:tblPr>
                <a:noFill/>
                <a:tableStyleId>{D84A0BF8-731E-4394-AB81-B9DB32C37F83}</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3144">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53510">
                <a:tc>
                  <a:txBody>
                    <a:bodyPr/>
                    <a:lstStyle/>
                    <a:p>
                      <a:pPr marL="0" lvl="0" indent="0" algn="l" rtl="0">
                        <a:spcBef>
                          <a:spcPts val="0"/>
                        </a:spcBef>
                        <a:spcAft>
                          <a:spcPts val="0"/>
                        </a:spcAft>
                        <a:buNone/>
                      </a:pPr>
                      <a:r>
                        <a:rPr lang="en" sz="1200">
                          <a:latin typeface="Roboto"/>
                          <a:ea typeface="Roboto"/>
                          <a:cs typeface="Roboto"/>
                          <a:sym typeface="Roboto"/>
                        </a:rPr>
                        <a:t>Local File Inclusion</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LFI allows access into confidential files on a site </a:t>
                      </a:r>
                      <a:endParaRPr sz="12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An LFI vulnerability allows attackers to gain access to sensitive files and credentials</a:t>
                      </a:r>
                      <a:endParaRPr sz="12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907293">
                <a:tc>
                  <a:txBody>
                    <a:bodyPr/>
                    <a:lstStyle/>
                    <a:p>
                      <a:pPr marL="0" lvl="0" indent="0" algn="l" rtl="0">
                        <a:spcBef>
                          <a:spcPts val="0"/>
                        </a:spcBef>
                        <a:spcAft>
                          <a:spcPts val="0"/>
                        </a:spcAft>
                        <a:buNone/>
                      </a:pPr>
                      <a:r>
                        <a:rPr lang="en" sz="1200">
                          <a:latin typeface="Roboto"/>
                          <a:ea typeface="Roboto"/>
                          <a:cs typeface="Roboto"/>
                          <a:sym typeface="Roboto"/>
                        </a:rPr>
                        <a:t>Brute Force Vulnerability</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a:latin typeface="Roboto"/>
                          <a:ea typeface="Roboto"/>
                          <a:cs typeface="Roboto"/>
                          <a:sym typeface="Roboto"/>
                        </a:rPr>
                        <a:t>Brute Force Vulnerabilities allow for the brute forcing of login credentials via a public facing webserver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A brute force vulnerability allows attackers to guess sensitive credentials and gain access to a system</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907293">
                <a:tc>
                  <a:txBody>
                    <a:bodyPr/>
                    <a:lstStyle/>
                    <a:p>
                      <a:pPr marL="0" lvl="0" indent="0" algn="l" rtl="0">
                        <a:spcBef>
                          <a:spcPts val="0"/>
                        </a:spcBef>
                        <a:spcAft>
                          <a:spcPts val="0"/>
                        </a:spcAft>
                        <a:buNone/>
                      </a:pPr>
                      <a:r>
                        <a:rPr lang="en" sz="1200">
                          <a:latin typeface="Roboto"/>
                          <a:ea typeface="Roboto"/>
                          <a:cs typeface="Roboto"/>
                          <a:sym typeface="Roboto"/>
                        </a:rPr>
                        <a:t>Unauthorized File Upload</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This vulnerability allows for the upload of arbitrary files to the target machine, in this case via WebDav</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This vulnerability can enable an attacker to deliver an arbitrary payload to the target machine</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53510">
                <a:tc>
                  <a:txBody>
                    <a:bodyPr/>
                    <a:lstStyle/>
                    <a:p>
                      <a:pPr marL="0" lvl="0" indent="0" algn="l" rtl="0">
                        <a:spcBef>
                          <a:spcPts val="0"/>
                        </a:spcBef>
                        <a:spcAft>
                          <a:spcPts val="0"/>
                        </a:spcAft>
                        <a:buNone/>
                      </a:pPr>
                      <a:r>
                        <a:rPr lang="en" sz="1200">
                          <a:latin typeface="Roboto"/>
                          <a:ea typeface="Roboto"/>
                          <a:cs typeface="Roboto"/>
                          <a:sym typeface="Roboto"/>
                        </a:rPr>
                        <a:t>Remote Code Execution</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a:latin typeface="Roboto"/>
                          <a:ea typeface="Roboto"/>
                          <a:cs typeface="Roboto"/>
                          <a:sym typeface="Roboto"/>
                        </a:rPr>
                        <a:t>RCE is the ability to run arbitrary code on the target machine from a remote host</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dirty="0">
                          <a:latin typeface="Roboto"/>
                          <a:ea typeface="Roboto"/>
                          <a:cs typeface="Roboto"/>
                          <a:sym typeface="Roboto"/>
                        </a:rPr>
                        <a:t>This vulnerability is critical. Once RCE is achieved the system is fully compromised.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Local File Inclustion</a:t>
            </a:r>
            <a:endParaRPr/>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593343" y="1469170"/>
            <a:ext cx="3847724" cy="333416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593342" y="1469220"/>
            <a:ext cx="3847725" cy="2774974"/>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b="1" dirty="0">
                <a:latin typeface="Roboto"/>
                <a:ea typeface="Roboto"/>
                <a:cs typeface="Roboto"/>
                <a:sym typeface="Roboto"/>
              </a:rPr>
              <a:t>Method</a:t>
            </a:r>
            <a:endParaRPr sz="16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rPr>
              <a:t>We began by snooping around this website’s directories a bit. Company_folders/file1.txt, mentions the location of a secret folder.</a:t>
            </a:r>
            <a:endParaRPr sz="16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6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rPr>
              <a:t>When we insert the path to the secret folder in the URL, this supposedly secret directory was revealed and prompted us for credentials.</a:t>
            </a:r>
            <a:endParaRPr sz="16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326249" y="876499"/>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4435840" y="992620"/>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4702934" y="1585291"/>
            <a:ext cx="3847724" cy="327728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4702934" y="1585342"/>
            <a:ext cx="3847724" cy="2899028"/>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b="1" dirty="0">
                <a:latin typeface="Roboto"/>
                <a:ea typeface="Roboto"/>
                <a:cs typeface="Roboto"/>
                <a:sym typeface="Roboto"/>
              </a:rPr>
              <a:t>Achievements</a:t>
            </a:r>
            <a:endParaRPr sz="16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600" dirty="0">
                <a:latin typeface="Roboto"/>
                <a:ea typeface="Roboto"/>
                <a:cs typeface="Roboto"/>
                <a:sym typeface="Roboto"/>
              </a:rPr>
              <a:t>This exploit achieved the exposure of a supposedly confidential folder to an attacking machine. While access is restricted without valid credentials, other vulnerabilities allow for the brute-forcing of those credentials and access to the secret directory.</a:t>
            </a:r>
            <a:endParaRPr sz="1600" dirty="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5" name="Google Shape;1099;p61">
            <a:extLst>
              <a:ext uri="{FF2B5EF4-FFF2-40B4-BE49-F238E27FC236}">
                <a16:creationId xmlns:a16="http://schemas.microsoft.com/office/drawing/2014/main" id="{05D815B5-4C8B-1359-C018-790A1D9EA365}"/>
              </a:ext>
            </a:extLst>
          </p:cNvPr>
          <p:cNvSpPr/>
          <p:nvPr/>
        </p:nvSpPr>
        <p:spPr>
          <a:xfrm flipH="1">
            <a:off x="272128" y="772276"/>
            <a:ext cx="8555866" cy="414437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of Local File Inclusion Vulnerability</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pic>
        <p:nvPicPr>
          <p:cNvPr id="1030" name="Picture 6">
            <a:extLst>
              <a:ext uri="{FF2B5EF4-FFF2-40B4-BE49-F238E27FC236}">
                <a16:creationId xmlns:a16="http://schemas.microsoft.com/office/drawing/2014/main" id="{C81D7474-7973-3A83-3EDA-5775CF9DF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51" y="914942"/>
            <a:ext cx="7971901" cy="3918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7534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1951</Words>
  <Application>Microsoft Office PowerPoint</Application>
  <PresentationFormat>On-screen Show (16:9)</PresentationFormat>
  <Paragraphs>258</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Roboto Medium</vt:lpstr>
      <vt:lpstr>Roboto Black</vt:lpstr>
      <vt:lpstr>Roboto</vt:lpstr>
      <vt:lpstr>Roboto Thin</vt:lpstr>
      <vt:lpstr>Roboto Light</vt:lpstr>
      <vt:lpstr>Arial</vt:lpstr>
      <vt:lpstr>Simple Light</vt:lpstr>
      <vt:lpstr>Capstone Engagement, Hunter Headapohl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Local File Inclustion</vt:lpstr>
      <vt:lpstr>Exploitation of Local File Inclusion Vulnerability</vt:lpstr>
      <vt:lpstr>Exploitation: Brute Force Vulnerability</vt:lpstr>
      <vt:lpstr>Exploitation of Brute Force Vulnerability</vt:lpstr>
      <vt:lpstr>Exploitation: Unauthorized File Upload</vt:lpstr>
      <vt:lpstr>Anatomy of a payload</vt:lpstr>
      <vt:lpstr>Exploitation: Remote Code Execution</vt:lpstr>
      <vt:lpstr>Example: Remote Code Execution</vt:lpstr>
      <vt:lpstr>Summary of Exploitation</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Analysis: Finding the Meterpreter Shell</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Executive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Hunter Headapohl Assessment, Analysis,  and Hardening of a Vulnerable System</dc:title>
  <dc:creator>Hunter Headapohl</dc:creator>
  <cp:lastModifiedBy>Hunter Headapohl</cp:lastModifiedBy>
  <cp:revision>1</cp:revision>
  <dcterms:modified xsi:type="dcterms:W3CDTF">2022-05-15T16:46:49Z</dcterms:modified>
</cp:coreProperties>
</file>